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41"/>
  </p:notesMasterIdLst>
  <p:handoutMasterIdLst>
    <p:handoutMasterId r:id="rId42"/>
  </p:handoutMasterIdLst>
  <p:sldIdLst>
    <p:sldId id="324" r:id="rId5"/>
    <p:sldId id="315" r:id="rId6"/>
    <p:sldId id="327" r:id="rId7"/>
    <p:sldId id="328" r:id="rId8"/>
    <p:sldId id="329" r:id="rId9"/>
    <p:sldId id="302" r:id="rId10"/>
    <p:sldId id="330" r:id="rId11"/>
    <p:sldId id="331" r:id="rId12"/>
    <p:sldId id="332" r:id="rId13"/>
    <p:sldId id="333" r:id="rId14"/>
    <p:sldId id="334" r:id="rId15"/>
    <p:sldId id="335" r:id="rId16"/>
    <p:sldId id="295" r:id="rId17"/>
    <p:sldId id="336" r:id="rId18"/>
    <p:sldId id="337" r:id="rId19"/>
    <p:sldId id="339" r:id="rId20"/>
    <p:sldId id="340" r:id="rId21"/>
    <p:sldId id="341" r:id="rId22"/>
    <p:sldId id="342" r:id="rId23"/>
    <p:sldId id="343" r:id="rId24"/>
    <p:sldId id="345" r:id="rId25"/>
    <p:sldId id="344" r:id="rId26"/>
    <p:sldId id="346" r:id="rId27"/>
    <p:sldId id="354" r:id="rId28"/>
    <p:sldId id="350" r:id="rId29"/>
    <p:sldId id="351" r:id="rId30"/>
    <p:sldId id="352" r:id="rId31"/>
    <p:sldId id="353" r:id="rId32"/>
    <p:sldId id="347" r:id="rId33"/>
    <p:sldId id="348" r:id="rId34"/>
    <p:sldId id="349" r:id="rId35"/>
    <p:sldId id="325" r:id="rId36"/>
    <p:sldId id="355" r:id="rId37"/>
    <p:sldId id="356" r:id="rId38"/>
    <p:sldId id="358" r:id="rId39"/>
    <p:sldId id="357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68" userDrawn="1">
          <p15:clr>
            <a:srgbClr val="A4A3A4"/>
          </p15:clr>
        </p15:guide>
        <p15:guide id="2" pos="408" userDrawn="1">
          <p15:clr>
            <a:srgbClr val="A4A3A4"/>
          </p15:clr>
        </p15:guide>
        <p15:guide id="3" orient="horz" pos="3912" userDrawn="1">
          <p15:clr>
            <a:srgbClr val="A4A3A4"/>
          </p15:clr>
        </p15:guide>
        <p15:guide id="4" pos="7272" userDrawn="1">
          <p15:clr>
            <a:srgbClr val="A4A3A4"/>
          </p15:clr>
        </p15:guide>
        <p15:guide id="5" orient="horz" pos="165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6E25E649-3F16-4E02-A733-19D2CDBF48F0}"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5033" autoAdjust="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>
        <p:guide orient="horz" pos="1968"/>
        <p:guide pos="408"/>
        <p:guide orient="horz" pos="3912"/>
        <p:guide pos="7272"/>
        <p:guide orient="horz" pos="1656"/>
      </p:guideLst>
    </p:cSldViewPr>
  </p:slideViewPr>
  <p:outlineViewPr>
    <p:cViewPr>
      <p:scale>
        <a:sx n="33" d="100"/>
        <a:sy n="33" d="100"/>
      </p:scale>
      <p:origin x="0" y="-4886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10" d="100"/>
        <a:sy n="110" d="100"/>
      </p:scale>
      <p:origin x="0" y="-965"/>
    </p:cViewPr>
  </p:sorterViewPr>
  <p:notesViewPr>
    <p:cSldViewPr snapToGrid="0">
      <p:cViewPr varScale="1">
        <p:scale>
          <a:sx n="60" d="100"/>
          <a:sy n="60" d="100"/>
        </p:scale>
        <p:origin x="3187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1077DB-935E-4A0A-947A-D283B9F9F452}" type="datetimeFigureOut">
              <a:rPr lang="en-US" smtClean="0"/>
              <a:t>5/6/2024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2C0B10-7CAE-41E4-AB02-7E8B1FF2B89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9EC30E-1A71-4188-9BE7-E2A64929A436}" type="datetimeFigureOut">
              <a:rPr lang="en-US" noProof="0" smtClean="0"/>
              <a:t>5/6/2024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30193B-564F-4854-8A52-728F3FB19C85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03816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44206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079122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DFA57703-9E4A-48E0-A123-3A5EDC76475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6" name="Hexagon 5">
            <a:extLst>
              <a:ext uri="{FF2B5EF4-FFF2-40B4-BE49-F238E27FC236}">
                <a16:creationId xmlns:a16="http://schemas.microsoft.com/office/drawing/2014/main" id="{ED61BFD1-C421-442F-ACC0-868D35B02015}"/>
              </a:ext>
            </a:extLst>
          </p:cNvPr>
          <p:cNvSpPr/>
          <p:nvPr userDrawn="1"/>
        </p:nvSpPr>
        <p:spPr>
          <a:xfrm>
            <a:off x="3166402" y="903484"/>
            <a:ext cx="5859196" cy="5051033"/>
          </a:xfrm>
          <a:prstGeom prst="hexagon">
            <a:avLst/>
          </a:prstGeom>
          <a:solidFill>
            <a:schemeClr val="accent5">
              <a:alpha val="40000"/>
            </a:schemeClr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Hexagon 13">
            <a:extLst>
              <a:ext uri="{FF2B5EF4-FFF2-40B4-BE49-F238E27FC236}">
                <a16:creationId xmlns:a16="http://schemas.microsoft.com/office/drawing/2014/main" id="{89B16BC3-CBF9-4BF0-A37A-9F2BB89BED54}"/>
              </a:ext>
            </a:extLst>
          </p:cNvPr>
          <p:cNvSpPr/>
          <p:nvPr userDrawn="1"/>
        </p:nvSpPr>
        <p:spPr>
          <a:xfrm>
            <a:off x="7974278" y="5753530"/>
            <a:ext cx="651613" cy="561736"/>
          </a:xfrm>
          <a:prstGeom prst="hexag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80EA9ECE-F57C-4B25-AD19-4F78933A61EC}"/>
              </a:ext>
            </a:extLst>
          </p:cNvPr>
          <p:cNvSpPr/>
          <p:nvPr userDrawn="1"/>
        </p:nvSpPr>
        <p:spPr>
          <a:xfrm>
            <a:off x="2255521" y="2751804"/>
            <a:ext cx="785546" cy="677196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DCBDF4EA-BFFB-460D-B9A8-45C097E920DA}"/>
              </a:ext>
            </a:extLst>
          </p:cNvPr>
          <p:cNvSpPr/>
          <p:nvPr userDrawn="1"/>
        </p:nvSpPr>
        <p:spPr>
          <a:xfrm>
            <a:off x="8021783" y="671564"/>
            <a:ext cx="392774" cy="338599"/>
          </a:xfrm>
          <a:prstGeom prst="hexagon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id="{AB15A15E-528E-4041-8E63-65C0D0398F3A}"/>
              </a:ext>
            </a:extLst>
          </p:cNvPr>
          <p:cNvSpPr/>
          <p:nvPr userDrawn="1"/>
        </p:nvSpPr>
        <p:spPr>
          <a:xfrm>
            <a:off x="2035398" y="3344350"/>
            <a:ext cx="196388" cy="169300"/>
          </a:xfrm>
          <a:prstGeom prst="hexag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A7A620BD-CFAD-4100-8C9F-494D15A0A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6846" y="2576760"/>
            <a:ext cx="3924935" cy="1695637"/>
          </a:xfrm>
          <a:prstGeom prst="rect">
            <a:avLst/>
          </a:prstGeom>
        </p:spPr>
        <p:txBody>
          <a:bodyPr/>
          <a:lstStyle>
            <a:lvl1pPr>
              <a:spcBef>
                <a:spcPts val="1000"/>
              </a:spcBef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340C15AA-E296-48AE-857F-0589EEA69DC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96848" y="1899514"/>
            <a:ext cx="3924934" cy="490538"/>
          </a:xfrm>
          <a:prstGeom prst="rect">
            <a:avLst/>
          </a:prstGeom>
        </p:spPr>
        <p:txBody>
          <a:bodyPr/>
          <a:lstStyle>
            <a:lvl1pPr>
              <a:buNone/>
              <a:defRPr lang="en-US" sz="2400" b="1" kern="1200" dirty="0" smtClean="0">
                <a:solidFill>
                  <a:schemeClr val="accent4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E0A61465-6ECA-46DC-97DD-7BCFDB69EB8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84582" y="4459105"/>
            <a:ext cx="3222836" cy="1168530"/>
          </a:xfrm>
          <a:prstGeom prst="rect">
            <a:avLst/>
          </a:prstGeom>
        </p:spPr>
        <p:txBody>
          <a:bodyPr anchor="b"/>
          <a:lstStyle>
            <a:lvl1pPr algn="r">
              <a:buNone/>
              <a:defRPr lang="en-US" sz="16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814876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9FE87B7-32A4-4C7F-9AAF-37688E640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647700"/>
            <a:ext cx="11340000" cy="700114"/>
          </a:xfrm>
          <a:prstGeom prst="rect">
            <a:avLst/>
          </a:prstGeom>
        </p:spPr>
        <p:txBody>
          <a:bodyPr anchor="ctr"/>
          <a:lstStyle/>
          <a:p>
            <a:pPr algn="ctr"/>
            <a:r>
              <a:rPr lang="en-US" sz="4800" b="1">
                <a:solidFill>
                  <a:schemeClr val="tx1"/>
                </a:solidFill>
              </a:rPr>
              <a:t>Click to edit Master title style</a:t>
            </a:r>
            <a:endParaRPr lang="en-US" sz="4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00613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D1E0F77B-E8C6-4A86-B521-8368A308A9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47700" y="2057818"/>
            <a:ext cx="5080000" cy="438150"/>
          </a:xfrm>
          <a:prstGeom prst="rect">
            <a:avLst/>
          </a:prstGeom>
        </p:spPr>
        <p:txBody>
          <a:bodyPr/>
          <a:lstStyle>
            <a:lvl1pPr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n-ea"/>
                <a:cs typeface="Biome Light" panose="020B03030302040208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AACFBE9-8475-4CC0-8189-87BFC4059A86}"/>
              </a:ext>
            </a:extLst>
          </p:cNvPr>
          <p:cNvSpPr/>
          <p:nvPr userDrawn="1"/>
        </p:nvSpPr>
        <p:spPr>
          <a:xfrm>
            <a:off x="10385897" y="1443145"/>
            <a:ext cx="471170" cy="47117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F8C6FC8-D350-4A01-A7E0-5AEDAC96F358}"/>
              </a:ext>
            </a:extLst>
          </p:cNvPr>
          <p:cNvSpPr/>
          <p:nvPr userDrawn="1"/>
        </p:nvSpPr>
        <p:spPr>
          <a:xfrm>
            <a:off x="8910011" y="328773"/>
            <a:ext cx="317813" cy="31781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8F1038A-897D-4C38-B499-73FC76C716FA}"/>
              </a:ext>
            </a:extLst>
          </p:cNvPr>
          <p:cNvSpPr/>
          <p:nvPr userDrawn="1"/>
        </p:nvSpPr>
        <p:spPr>
          <a:xfrm flipH="1">
            <a:off x="8634932" y="623939"/>
            <a:ext cx="170406" cy="17040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4A6E2374-7B5B-4947-8461-F294B56E70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0400" y="2673522"/>
            <a:ext cx="5067300" cy="2935288"/>
          </a:xfrm>
          <a:prstGeom prst="rect">
            <a:avLst/>
          </a:prstGeom>
        </p:spPr>
        <p:txBody>
          <a:bodyPr/>
          <a:lstStyle>
            <a:lvl1pPr>
              <a:buClr>
                <a:schemeClr val="accent4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Biome Light" panose="020B03030302040208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27">
            <a:extLst>
              <a:ext uri="{FF2B5EF4-FFF2-40B4-BE49-F238E27FC236}">
                <a16:creationId xmlns:a16="http://schemas.microsoft.com/office/drawing/2014/main" id="{FB9159BE-CEED-461B-AF31-03BC124E274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451600" y="2061363"/>
            <a:ext cx="5080000" cy="438150"/>
          </a:xfrm>
          <a:prstGeom prst="rect">
            <a:avLst/>
          </a:prstGeom>
        </p:spPr>
        <p:txBody>
          <a:bodyPr/>
          <a:lstStyle>
            <a:lvl1pPr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n-ea"/>
                <a:cs typeface="Biome Light" panose="020B03030302040208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5">
            <a:extLst>
              <a:ext uri="{FF2B5EF4-FFF2-40B4-BE49-F238E27FC236}">
                <a16:creationId xmlns:a16="http://schemas.microsoft.com/office/drawing/2014/main" id="{2C15BD20-69D8-4EC1-8A33-A0C6EAFD30A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64300" y="2677067"/>
            <a:ext cx="5067300" cy="2935288"/>
          </a:xfrm>
          <a:prstGeom prst="rect">
            <a:avLst/>
          </a:prstGeom>
        </p:spPr>
        <p:txBody>
          <a:bodyPr/>
          <a:lstStyle>
            <a:lvl1pPr>
              <a:buClr>
                <a:schemeClr val="accent4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Biome Light" panose="020B03030302040208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357B52D4-8D50-4E16-B60E-688B084764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261647" y="0"/>
            <a:ext cx="2930353" cy="1559882"/>
          </a:xfrm>
          <a:custGeom>
            <a:avLst/>
            <a:gdLst>
              <a:gd name="connsiteX0" fmla="*/ 562125 w 2930353"/>
              <a:gd name="connsiteY0" fmla="*/ 435632 h 1559882"/>
              <a:gd name="connsiteX1" fmla="*/ 1124250 w 2930353"/>
              <a:gd name="connsiteY1" fmla="*/ 997757 h 1559882"/>
              <a:gd name="connsiteX2" fmla="*/ 562125 w 2930353"/>
              <a:gd name="connsiteY2" fmla="*/ 1559882 h 1559882"/>
              <a:gd name="connsiteX3" fmla="*/ 0 w 2930353"/>
              <a:gd name="connsiteY3" fmla="*/ 997757 h 1559882"/>
              <a:gd name="connsiteX4" fmla="*/ 562125 w 2930353"/>
              <a:gd name="connsiteY4" fmla="*/ 435632 h 1559882"/>
              <a:gd name="connsiteX5" fmla="*/ 1475035 w 2930353"/>
              <a:gd name="connsiteY5" fmla="*/ 0 h 1559882"/>
              <a:gd name="connsiteX6" fmla="*/ 2930353 w 2930353"/>
              <a:gd name="connsiteY6" fmla="*/ 0 h 1559882"/>
              <a:gd name="connsiteX7" fmla="*/ 2930353 w 2930353"/>
              <a:gd name="connsiteY7" fmla="*/ 1239091 h 1559882"/>
              <a:gd name="connsiteX8" fmla="*/ 2822571 w 2930353"/>
              <a:gd name="connsiteY8" fmla="*/ 1328020 h 1559882"/>
              <a:gd name="connsiteX9" fmla="*/ 2282653 w 2930353"/>
              <a:gd name="connsiteY9" fmla="*/ 1492942 h 1559882"/>
              <a:gd name="connsiteX10" fmla="*/ 1316979 w 2930353"/>
              <a:gd name="connsiteY10" fmla="*/ 527268 h 1559882"/>
              <a:gd name="connsiteX11" fmla="*/ 1392867 w 2930353"/>
              <a:gd name="connsiteY11" fmla="*/ 151384 h 1559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930353" h="1559882">
                <a:moveTo>
                  <a:pt x="562125" y="435632"/>
                </a:moveTo>
                <a:cubicBezTo>
                  <a:pt x="872578" y="435632"/>
                  <a:pt x="1124250" y="687304"/>
                  <a:pt x="1124250" y="997757"/>
                </a:cubicBezTo>
                <a:cubicBezTo>
                  <a:pt x="1124250" y="1308210"/>
                  <a:pt x="872578" y="1559882"/>
                  <a:pt x="562125" y="1559882"/>
                </a:cubicBezTo>
                <a:cubicBezTo>
                  <a:pt x="251672" y="1559882"/>
                  <a:pt x="0" y="1308210"/>
                  <a:pt x="0" y="997757"/>
                </a:cubicBezTo>
                <a:cubicBezTo>
                  <a:pt x="0" y="687304"/>
                  <a:pt x="251672" y="435632"/>
                  <a:pt x="562125" y="435632"/>
                </a:cubicBezTo>
                <a:close/>
                <a:moveTo>
                  <a:pt x="1475035" y="0"/>
                </a:moveTo>
                <a:lnTo>
                  <a:pt x="2930353" y="0"/>
                </a:lnTo>
                <a:lnTo>
                  <a:pt x="2930353" y="1239091"/>
                </a:lnTo>
                <a:lnTo>
                  <a:pt x="2822571" y="1328020"/>
                </a:lnTo>
                <a:cubicBezTo>
                  <a:pt x="2668448" y="1432143"/>
                  <a:pt x="2482651" y="1492942"/>
                  <a:pt x="2282653" y="1492942"/>
                </a:cubicBezTo>
                <a:cubicBezTo>
                  <a:pt x="1749326" y="1492942"/>
                  <a:pt x="1316979" y="1060595"/>
                  <a:pt x="1316979" y="527268"/>
                </a:cubicBezTo>
                <a:cubicBezTo>
                  <a:pt x="1316979" y="393936"/>
                  <a:pt x="1344001" y="266916"/>
                  <a:pt x="1392867" y="151384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2F03355-C197-48C4-A4DF-B413384833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05213"/>
            <a:ext cx="4275138" cy="830997"/>
          </a:xfrm>
          <a:prstGeom prst="rect">
            <a:avLst/>
          </a:prstGeom>
        </p:spPr>
        <p:txBody>
          <a:bodyPr/>
          <a:lstStyle>
            <a:lvl1pPr>
              <a:defRPr sz="4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59019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72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Thre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D1E0F77B-E8C6-4A86-B521-8368A308A9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60400" y="2037656"/>
            <a:ext cx="3474720" cy="438150"/>
          </a:xfrm>
          <a:prstGeom prst="rect">
            <a:avLst/>
          </a:prstGeom>
        </p:spPr>
        <p:txBody>
          <a:bodyPr/>
          <a:lstStyle>
            <a:lvl1pPr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n-ea"/>
                <a:cs typeface="Biome Light" panose="020B03030302040208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4A6E2374-7B5B-4947-8461-F294B56E70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0400" y="2664637"/>
            <a:ext cx="3474720" cy="2935288"/>
          </a:xfrm>
          <a:prstGeom prst="rect">
            <a:avLst/>
          </a:prstGeom>
        </p:spPr>
        <p:txBody>
          <a:bodyPr/>
          <a:lstStyle>
            <a:lvl1pPr>
              <a:buClr>
                <a:schemeClr val="accent4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Biome Light" panose="020B03030302040208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27">
            <a:extLst>
              <a:ext uri="{FF2B5EF4-FFF2-40B4-BE49-F238E27FC236}">
                <a16:creationId xmlns:a16="http://schemas.microsoft.com/office/drawing/2014/main" id="{FB9159BE-CEED-461B-AF31-03BC124E274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044180" y="2052478"/>
            <a:ext cx="3474720" cy="438150"/>
          </a:xfrm>
          <a:prstGeom prst="rect">
            <a:avLst/>
          </a:prstGeom>
        </p:spPr>
        <p:txBody>
          <a:bodyPr/>
          <a:lstStyle>
            <a:lvl1pPr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n-ea"/>
                <a:cs typeface="Biome Light" panose="020B03030302040208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5">
            <a:extLst>
              <a:ext uri="{FF2B5EF4-FFF2-40B4-BE49-F238E27FC236}">
                <a16:creationId xmlns:a16="http://schemas.microsoft.com/office/drawing/2014/main" id="{2C15BD20-69D8-4EC1-8A33-A0C6EAFD30A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056880" y="2668182"/>
            <a:ext cx="3474720" cy="2935288"/>
          </a:xfrm>
          <a:prstGeom prst="rect">
            <a:avLst/>
          </a:prstGeom>
        </p:spPr>
        <p:txBody>
          <a:bodyPr/>
          <a:lstStyle>
            <a:lvl1pPr>
              <a:buClr>
                <a:schemeClr val="accent4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Biome Light" panose="020B03030302040208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27">
            <a:extLst>
              <a:ext uri="{FF2B5EF4-FFF2-40B4-BE49-F238E27FC236}">
                <a16:creationId xmlns:a16="http://schemas.microsoft.com/office/drawing/2014/main" id="{4FDB27CA-009D-4863-B119-0EC36837148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2290" y="2048933"/>
            <a:ext cx="3474720" cy="438150"/>
          </a:xfrm>
          <a:prstGeom prst="rect">
            <a:avLst/>
          </a:prstGeom>
        </p:spPr>
        <p:txBody>
          <a:bodyPr/>
          <a:lstStyle>
            <a:lvl1pPr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n-ea"/>
                <a:cs typeface="Biome Light" panose="020B03030302040208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25">
            <a:extLst>
              <a:ext uri="{FF2B5EF4-FFF2-40B4-BE49-F238E27FC236}">
                <a16:creationId xmlns:a16="http://schemas.microsoft.com/office/drawing/2014/main" id="{FD03E3EF-D812-4B98-959B-6800BBE59D1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364990" y="2664637"/>
            <a:ext cx="3474720" cy="2935288"/>
          </a:xfrm>
          <a:prstGeom prst="rect">
            <a:avLst/>
          </a:prstGeom>
        </p:spPr>
        <p:txBody>
          <a:bodyPr/>
          <a:lstStyle>
            <a:lvl1pPr>
              <a:buClr>
                <a:schemeClr val="accent4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Biome Light" panose="020B03030302040208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Hexagon 2">
            <a:extLst>
              <a:ext uri="{FF2B5EF4-FFF2-40B4-BE49-F238E27FC236}">
                <a16:creationId xmlns:a16="http://schemas.microsoft.com/office/drawing/2014/main" id="{303FFB35-43AC-4A56-92D0-91038C098B3C}"/>
              </a:ext>
            </a:extLst>
          </p:cNvPr>
          <p:cNvSpPr/>
          <p:nvPr userDrawn="1"/>
        </p:nvSpPr>
        <p:spPr>
          <a:xfrm>
            <a:off x="10700126" y="788523"/>
            <a:ext cx="1155906" cy="996471"/>
          </a:xfrm>
          <a:prstGeom prst="hexagon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Hexagon 3">
            <a:extLst>
              <a:ext uri="{FF2B5EF4-FFF2-40B4-BE49-F238E27FC236}">
                <a16:creationId xmlns:a16="http://schemas.microsoft.com/office/drawing/2014/main" id="{AAF31DA0-707D-4A5D-BB7A-A5C90DB11A55}"/>
              </a:ext>
            </a:extLst>
          </p:cNvPr>
          <p:cNvSpPr/>
          <p:nvPr userDrawn="1"/>
        </p:nvSpPr>
        <p:spPr>
          <a:xfrm>
            <a:off x="11388427" y="1859136"/>
            <a:ext cx="315205" cy="271728"/>
          </a:xfrm>
          <a:prstGeom prst="hexag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5" name="Hexagon 4">
            <a:extLst>
              <a:ext uri="{FF2B5EF4-FFF2-40B4-BE49-F238E27FC236}">
                <a16:creationId xmlns:a16="http://schemas.microsoft.com/office/drawing/2014/main" id="{539F452B-F55F-4D85-834B-A7EAF742647C}"/>
              </a:ext>
            </a:extLst>
          </p:cNvPr>
          <p:cNvSpPr/>
          <p:nvPr userDrawn="1"/>
        </p:nvSpPr>
        <p:spPr>
          <a:xfrm>
            <a:off x="9014155" y="740289"/>
            <a:ext cx="379060" cy="326776"/>
          </a:xfrm>
          <a:prstGeom prst="hexagon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91D9F6BE-FB0B-42EE-8F02-95F5CC039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05213"/>
            <a:ext cx="4275138" cy="830997"/>
          </a:xfrm>
          <a:prstGeom prst="rect">
            <a:avLst/>
          </a:prstGeom>
        </p:spPr>
        <p:txBody>
          <a:bodyPr/>
          <a:lstStyle>
            <a:lvl1pPr>
              <a:defRPr sz="4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C67FFA0E-8AAA-4DEB-B97E-31969F57927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9393238" y="2"/>
            <a:ext cx="2798762" cy="1354861"/>
          </a:xfrm>
          <a:custGeom>
            <a:avLst/>
            <a:gdLst>
              <a:gd name="connsiteX0" fmla="*/ 316595 w 2798762"/>
              <a:gd name="connsiteY0" fmla="*/ 88390 h 1354861"/>
              <a:gd name="connsiteX1" fmla="*/ 1152465 w 2798762"/>
              <a:gd name="connsiteY1" fmla="*/ 88390 h 1354861"/>
              <a:gd name="connsiteX2" fmla="*/ 1469083 w 2798762"/>
              <a:gd name="connsiteY2" fmla="*/ 721626 h 1354861"/>
              <a:gd name="connsiteX3" fmla="*/ 1152465 w 2798762"/>
              <a:gd name="connsiteY3" fmla="*/ 1354861 h 1354861"/>
              <a:gd name="connsiteX4" fmla="*/ 316595 w 2798762"/>
              <a:gd name="connsiteY4" fmla="*/ 1354861 h 1354861"/>
              <a:gd name="connsiteX5" fmla="*/ 0 w 2798762"/>
              <a:gd name="connsiteY5" fmla="*/ 721672 h 1354861"/>
              <a:gd name="connsiteX6" fmla="*/ 0 w 2798762"/>
              <a:gd name="connsiteY6" fmla="*/ 721580 h 1354861"/>
              <a:gd name="connsiteX7" fmla="*/ 1250372 w 2798762"/>
              <a:gd name="connsiteY7" fmla="*/ 0 h 1354861"/>
              <a:gd name="connsiteX8" fmla="*/ 2798762 w 2798762"/>
              <a:gd name="connsiteY8" fmla="*/ 0 h 1354861"/>
              <a:gd name="connsiteX9" fmla="*/ 2798762 w 2798762"/>
              <a:gd name="connsiteY9" fmla="*/ 505978 h 1354861"/>
              <a:gd name="connsiteX10" fmla="*/ 2719777 w 2798762"/>
              <a:gd name="connsiteY10" fmla="*/ 663948 h 1354861"/>
              <a:gd name="connsiteX11" fmla="*/ 1582346 w 2798762"/>
              <a:gd name="connsiteY11" fmla="*/ 663948 h 1354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98762" h="1354861">
                <a:moveTo>
                  <a:pt x="316595" y="88390"/>
                </a:moveTo>
                <a:lnTo>
                  <a:pt x="1152465" y="88390"/>
                </a:lnTo>
                <a:lnTo>
                  <a:pt x="1469083" y="721626"/>
                </a:lnTo>
                <a:lnTo>
                  <a:pt x="1152465" y="1354861"/>
                </a:lnTo>
                <a:lnTo>
                  <a:pt x="316595" y="1354861"/>
                </a:lnTo>
                <a:lnTo>
                  <a:pt x="0" y="721672"/>
                </a:lnTo>
                <a:lnTo>
                  <a:pt x="0" y="721580"/>
                </a:lnTo>
                <a:close/>
                <a:moveTo>
                  <a:pt x="1250372" y="0"/>
                </a:moveTo>
                <a:lnTo>
                  <a:pt x="2798762" y="0"/>
                </a:lnTo>
                <a:lnTo>
                  <a:pt x="2798762" y="505978"/>
                </a:lnTo>
                <a:lnTo>
                  <a:pt x="2719777" y="663948"/>
                </a:lnTo>
                <a:lnTo>
                  <a:pt x="1582346" y="663948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0965590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72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5E74AFC3-1C60-42DE-ABAC-F53CA85AC6F1}"/>
              </a:ext>
            </a:extLst>
          </p:cNvPr>
          <p:cNvSpPr/>
          <p:nvPr userDrawn="1"/>
        </p:nvSpPr>
        <p:spPr>
          <a:xfrm>
            <a:off x="5897272" y="1457542"/>
            <a:ext cx="617218" cy="61721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F133261-FFEB-4B3D-B085-14AEAE741F82}"/>
              </a:ext>
            </a:extLst>
          </p:cNvPr>
          <p:cNvSpPr/>
          <p:nvPr userDrawn="1"/>
        </p:nvSpPr>
        <p:spPr>
          <a:xfrm>
            <a:off x="9810348" y="5955461"/>
            <a:ext cx="394539" cy="39453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53FE105-1D8E-48B0-AD9A-95AC9A165651}"/>
              </a:ext>
            </a:extLst>
          </p:cNvPr>
          <p:cNvSpPr/>
          <p:nvPr userDrawn="1"/>
        </p:nvSpPr>
        <p:spPr>
          <a:xfrm>
            <a:off x="6514490" y="946887"/>
            <a:ext cx="335852" cy="335852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C4388F5-0DCA-4A09-A6E1-AE07F403093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47701" y="2042790"/>
            <a:ext cx="4143374" cy="265430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02C12FDC-BC11-43E8-B22A-3EC48E0344D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7699" y="4953919"/>
            <a:ext cx="4143375" cy="75947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solidFill>
                  <a:schemeClr val="accent4"/>
                </a:solidFill>
              </a:defRPr>
            </a:lvl1pPr>
            <a:lvl2pPr>
              <a:buNone/>
              <a:defRPr sz="2000"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3D43F412-F2C7-4D38-BDD0-966302908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887402" y="533063"/>
            <a:ext cx="5542598" cy="5611666"/>
          </a:xfrm>
          <a:custGeom>
            <a:avLst/>
            <a:gdLst>
              <a:gd name="connsiteX0" fmla="*/ 3354105 w 5542598"/>
              <a:gd name="connsiteY0" fmla="*/ 4359376 h 5611666"/>
              <a:gd name="connsiteX1" fmla="*/ 3980250 w 5542598"/>
              <a:gd name="connsiteY1" fmla="*/ 4985521 h 5611666"/>
              <a:gd name="connsiteX2" fmla="*/ 3354105 w 5542598"/>
              <a:gd name="connsiteY2" fmla="*/ 5611666 h 5611666"/>
              <a:gd name="connsiteX3" fmla="*/ 2727960 w 5542598"/>
              <a:gd name="connsiteY3" fmla="*/ 4985521 h 5611666"/>
              <a:gd name="connsiteX4" fmla="*/ 3354105 w 5542598"/>
              <a:gd name="connsiteY4" fmla="*/ 4359376 h 5611666"/>
              <a:gd name="connsiteX5" fmla="*/ 1592580 w 5542598"/>
              <a:gd name="connsiteY5" fmla="*/ 1430357 h 5611666"/>
              <a:gd name="connsiteX6" fmla="*/ 3185160 w 5542598"/>
              <a:gd name="connsiteY6" fmla="*/ 3022937 h 5611666"/>
              <a:gd name="connsiteX7" fmla="*/ 1592580 w 5542598"/>
              <a:gd name="connsiteY7" fmla="*/ 4615517 h 5611666"/>
              <a:gd name="connsiteX8" fmla="*/ 0 w 5542598"/>
              <a:gd name="connsiteY8" fmla="*/ 3022937 h 5611666"/>
              <a:gd name="connsiteX9" fmla="*/ 1592580 w 5542598"/>
              <a:gd name="connsiteY9" fmla="*/ 1430357 h 5611666"/>
              <a:gd name="connsiteX10" fmla="*/ 4230267 w 5542598"/>
              <a:gd name="connsiteY10" fmla="*/ 0 h 5611666"/>
              <a:gd name="connsiteX11" fmla="*/ 5542598 w 5542598"/>
              <a:gd name="connsiteY11" fmla="*/ 1312331 h 5611666"/>
              <a:gd name="connsiteX12" fmla="*/ 4230267 w 5542598"/>
              <a:gd name="connsiteY12" fmla="*/ 2624662 h 5611666"/>
              <a:gd name="connsiteX13" fmla="*/ 2917936 w 5542598"/>
              <a:gd name="connsiteY13" fmla="*/ 1312331 h 5611666"/>
              <a:gd name="connsiteX14" fmla="*/ 4230267 w 5542598"/>
              <a:gd name="connsiteY14" fmla="*/ 0 h 5611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542598" h="5611666">
                <a:moveTo>
                  <a:pt x="3354105" y="4359376"/>
                </a:moveTo>
                <a:cubicBezTo>
                  <a:pt x="3699915" y="4359376"/>
                  <a:pt x="3980250" y="4639711"/>
                  <a:pt x="3980250" y="4985521"/>
                </a:cubicBezTo>
                <a:cubicBezTo>
                  <a:pt x="3980250" y="5331331"/>
                  <a:pt x="3699915" y="5611666"/>
                  <a:pt x="3354105" y="5611666"/>
                </a:cubicBezTo>
                <a:cubicBezTo>
                  <a:pt x="3008295" y="5611666"/>
                  <a:pt x="2727960" y="5331331"/>
                  <a:pt x="2727960" y="4985521"/>
                </a:cubicBezTo>
                <a:cubicBezTo>
                  <a:pt x="2727960" y="4639711"/>
                  <a:pt x="3008295" y="4359376"/>
                  <a:pt x="3354105" y="4359376"/>
                </a:cubicBezTo>
                <a:close/>
                <a:moveTo>
                  <a:pt x="1592580" y="1430357"/>
                </a:moveTo>
                <a:cubicBezTo>
                  <a:pt x="2472138" y="1430357"/>
                  <a:pt x="3185160" y="2143379"/>
                  <a:pt x="3185160" y="3022937"/>
                </a:cubicBezTo>
                <a:cubicBezTo>
                  <a:pt x="3185160" y="3902495"/>
                  <a:pt x="2472138" y="4615517"/>
                  <a:pt x="1592580" y="4615517"/>
                </a:cubicBezTo>
                <a:cubicBezTo>
                  <a:pt x="713022" y="4615517"/>
                  <a:pt x="0" y="3902495"/>
                  <a:pt x="0" y="3022937"/>
                </a:cubicBezTo>
                <a:cubicBezTo>
                  <a:pt x="0" y="2143379"/>
                  <a:pt x="713022" y="1430357"/>
                  <a:pt x="1592580" y="1430357"/>
                </a:cubicBezTo>
                <a:close/>
                <a:moveTo>
                  <a:pt x="4230267" y="0"/>
                </a:moveTo>
                <a:cubicBezTo>
                  <a:pt x="4955047" y="0"/>
                  <a:pt x="5542598" y="587551"/>
                  <a:pt x="5542598" y="1312331"/>
                </a:cubicBezTo>
                <a:cubicBezTo>
                  <a:pt x="5542598" y="2037111"/>
                  <a:pt x="4955047" y="2624662"/>
                  <a:pt x="4230267" y="2624662"/>
                </a:cubicBezTo>
                <a:cubicBezTo>
                  <a:pt x="3505487" y="2624662"/>
                  <a:pt x="2917936" y="2037111"/>
                  <a:pt x="2917936" y="1312331"/>
                </a:cubicBezTo>
                <a:cubicBezTo>
                  <a:pt x="2917936" y="587551"/>
                  <a:pt x="3505487" y="0"/>
                  <a:pt x="423026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1176083-2CE5-4707-A564-46805454A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05213"/>
            <a:ext cx="4275138" cy="830997"/>
          </a:xfrm>
          <a:prstGeom prst="rect">
            <a:avLst/>
          </a:prstGeom>
        </p:spPr>
        <p:txBody>
          <a:bodyPr/>
          <a:lstStyle>
            <a:lvl1pPr>
              <a:defRPr sz="4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61869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72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DFA57703-9E4A-48E0-A123-3A5EDC76475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2" name="Rectangle 1" descr="Tall office building looking up">
            <a:extLst>
              <a:ext uri="{FF2B5EF4-FFF2-40B4-BE49-F238E27FC236}">
                <a16:creationId xmlns:a16="http://schemas.microsoft.com/office/drawing/2014/main" id="{AF7FA146-2A75-4EA7-A9AD-EBCE6F17FB42}"/>
              </a:ext>
            </a:extLst>
          </p:cNvPr>
          <p:cNvSpPr/>
          <p:nvPr userDrawn="1"/>
        </p:nvSpPr>
        <p:spPr>
          <a:xfrm>
            <a:off x="3718560" y="1181123"/>
            <a:ext cx="4754880" cy="4495754"/>
          </a:xfrm>
          <a:prstGeom prst="rect">
            <a:avLst/>
          </a:prstGeom>
          <a:solidFill>
            <a:schemeClr val="accent5">
              <a:alpha val="40000"/>
            </a:schemeClr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340C15AA-E296-48AE-857F-0589EEA69DC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49139" y="4859469"/>
            <a:ext cx="3924934" cy="490538"/>
          </a:xfrm>
          <a:prstGeom prst="rect">
            <a:avLst/>
          </a:prstGeom>
        </p:spPr>
        <p:txBody>
          <a:bodyPr/>
          <a:lstStyle>
            <a:lvl1pPr algn="r">
              <a:buNone/>
              <a:defRPr lang="en-US" sz="2400" b="1" kern="1200" dirty="0" smtClean="0">
                <a:solidFill>
                  <a:schemeClr val="accent4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62BE5D7-9E35-49F8-A8E4-2093183A6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9139" y="1529685"/>
            <a:ext cx="3924934" cy="1695637"/>
          </a:xfrm>
          <a:prstGeom prst="rect">
            <a:avLst/>
          </a:prstGeom>
        </p:spPr>
        <p:txBody>
          <a:bodyPr/>
          <a:lstStyle>
            <a:lvl1pPr>
              <a:spcBef>
                <a:spcPts val="1000"/>
              </a:spcBef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39956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1">
            <a:extLst>
              <a:ext uri="{FF2B5EF4-FFF2-40B4-BE49-F238E27FC236}">
                <a16:creationId xmlns:a16="http://schemas.microsoft.com/office/drawing/2014/main" id="{75D96571-69F8-475F-A910-ECC18342506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3" name="Oval 2" descr="Tall office building looking up">
            <a:extLst>
              <a:ext uri="{FF2B5EF4-FFF2-40B4-BE49-F238E27FC236}">
                <a16:creationId xmlns:a16="http://schemas.microsoft.com/office/drawing/2014/main" id="{CD4C2457-AECB-4015-9FE4-CCBC516AA9EE}"/>
              </a:ext>
            </a:extLst>
          </p:cNvPr>
          <p:cNvSpPr/>
          <p:nvPr userDrawn="1"/>
        </p:nvSpPr>
        <p:spPr>
          <a:xfrm>
            <a:off x="3352800" y="685800"/>
            <a:ext cx="5486400" cy="5486400"/>
          </a:xfrm>
          <a:prstGeom prst="ellipse">
            <a:avLst/>
          </a:prstGeom>
          <a:solidFill>
            <a:schemeClr val="accent5">
              <a:alpha val="40000"/>
            </a:schemeClr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89A018F-D11C-4B07-9830-8336B27A18AD}"/>
              </a:ext>
            </a:extLst>
          </p:cNvPr>
          <p:cNvSpPr/>
          <p:nvPr userDrawn="1"/>
        </p:nvSpPr>
        <p:spPr>
          <a:xfrm>
            <a:off x="8138160" y="5669280"/>
            <a:ext cx="502920" cy="5029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0209A32-FE17-4457-B02B-0A1DB9B8ADB1}"/>
              </a:ext>
            </a:extLst>
          </p:cNvPr>
          <p:cNvSpPr/>
          <p:nvPr userDrawn="1"/>
        </p:nvSpPr>
        <p:spPr>
          <a:xfrm>
            <a:off x="2915463" y="1295169"/>
            <a:ext cx="692878" cy="692878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585A541-0EDE-4213-AE62-4D909E8EB7F5}"/>
              </a:ext>
            </a:extLst>
          </p:cNvPr>
          <p:cNvSpPr/>
          <p:nvPr userDrawn="1"/>
        </p:nvSpPr>
        <p:spPr>
          <a:xfrm>
            <a:off x="3398520" y="904895"/>
            <a:ext cx="251460" cy="2514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 Placeholder 23">
            <a:extLst>
              <a:ext uri="{FF2B5EF4-FFF2-40B4-BE49-F238E27FC236}">
                <a16:creationId xmlns:a16="http://schemas.microsoft.com/office/drawing/2014/main" id="{CBFD020D-881A-48D8-BDA8-55C7B95C59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27927" y="4609453"/>
            <a:ext cx="3924934" cy="490538"/>
          </a:xfrm>
          <a:prstGeom prst="rect">
            <a:avLst/>
          </a:prstGeom>
        </p:spPr>
        <p:txBody>
          <a:bodyPr anchor="b"/>
          <a:lstStyle>
            <a:lvl1pPr algn="ctr">
              <a:buNone/>
              <a:defRPr lang="en-US" sz="2000" b="1" kern="1200" dirty="0" smtClean="0">
                <a:solidFill>
                  <a:schemeClr val="accent4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9687A5-0BDD-45B2-A892-542449E313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5678" y="1988047"/>
            <a:ext cx="4007183" cy="2374194"/>
          </a:xfrm>
          <a:prstGeom prst="rect">
            <a:avLst/>
          </a:prstGeom>
        </p:spPr>
        <p:txBody>
          <a:bodyPr/>
          <a:lstStyle>
            <a:lvl1pPr algn="ctr">
              <a:spcBef>
                <a:spcPts val="1000"/>
              </a:spcBef>
              <a:defRPr sz="28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63240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26">
            <a:extLst>
              <a:ext uri="{FF2B5EF4-FFF2-40B4-BE49-F238E27FC236}">
                <a16:creationId xmlns:a16="http://schemas.microsoft.com/office/drawing/2014/main" id="{4AA38E8C-A334-4183-8ABC-112B8517F48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0400" y="2044700"/>
            <a:ext cx="4275138" cy="3560763"/>
          </a:xfrm>
          <a:prstGeom prst="rect">
            <a:avLst/>
          </a:prstGeom>
        </p:spPr>
        <p:txBody>
          <a:bodyPr/>
          <a:lstStyle>
            <a:lvl1pPr>
              <a:buClr>
                <a:schemeClr val="accent4"/>
              </a:buClr>
              <a:buFont typeface="Wingdings" panose="05000000000000000000" pitchFamily="2" charset="2"/>
              <a:buChar char="§"/>
              <a:defRPr sz="2000"/>
            </a:lvl1pPr>
            <a:lvl2pPr>
              <a:buClr>
                <a:schemeClr val="accent4"/>
              </a:buClr>
              <a:buFont typeface="Wingdings" panose="05000000000000000000" pitchFamily="2" charset="2"/>
              <a:buChar char="§"/>
              <a:defRPr sz="1800"/>
            </a:lvl2pPr>
            <a:lvl3pPr>
              <a:buClr>
                <a:schemeClr val="accent4"/>
              </a:buClr>
              <a:buFont typeface="Wingdings" panose="05000000000000000000" pitchFamily="2" charset="2"/>
              <a:buChar char="§"/>
              <a:defRPr sz="1600"/>
            </a:lvl3pPr>
            <a:lvl4pPr>
              <a:buClr>
                <a:schemeClr val="accent4"/>
              </a:buClr>
              <a:buFont typeface="Wingdings" panose="05000000000000000000" pitchFamily="2" charset="2"/>
              <a:buChar char="§"/>
              <a:defRPr sz="1600"/>
            </a:lvl4pPr>
            <a:lvl5pPr>
              <a:buClr>
                <a:schemeClr val="accent4"/>
              </a:buClr>
              <a:buFont typeface="Wingdings" panose="05000000000000000000" pitchFamily="2" charset="2"/>
              <a:buChar char="§"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80624A4-5116-4AAF-8C31-C25D1DB16FEC}"/>
              </a:ext>
            </a:extLst>
          </p:cNvPr>
          <p:cNvSpPr/>
          <p:nvPr userDrawn="1"/>
        </p:nvSpPr>
        <p:spPr>
          <a:xfrm>
            <a:off x="9354457" y="5363987"/>
            <a:ext cx="457200" cy="457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D07EC8A-6024-4DEA-9C4D-AE4228E17854}"/>
              </a:ext>
            </a:extLst>
          </p:cNvPr>
          <p:cNvSpPr/>
          <p:nvPr userDrawn="1"/>
        </p:nvSpPr>
        <p:spPr>
          <a:xfrm>
            <a:off x="6692791" y="1699889"/>
            <a:ext cx="319749" cy="31974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1C8FAEF-DF78-48CC-AEEF-F9B802055C05}"/>
              </a:ext>
            </a:extLst>
          </p:cNvPr>
          <p:cNvSpPr/>
          <p:nvPr userDrawn="1"/>
        </p:nvSpPr>
        <p:spPr>
          <a:xfrm>
            <a:off x="9354457" y="5897738"/>
            <a:ext cx="179977" cy="17997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566F72D6-AEEE-4CF3-8136-F6782F1E489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090227" y="786181"/>
            <a:ext cx="4441372" cy="5393036"/>
          </a:xfrm>
          <a:custGeom>
            <a:avLst/>
            <a:gdLst>
              <a:gd name="connsiteX0" fmla="*/ 0 w 4441372"/>
              <a:gd name="connsiteY0" fmla="*/ 3188969 h 5393036"/>
              <a:gd name="connsiteX1" fmla="*/ 2173516 w 4441372"/>
              <a:gd name="connsiteY1" fmla="*/ 3188969 h 5393036"/>
              <a:gd name="connsiteX2" fmla="*/ 2173516 w 4441372"/>
              <a:gd name="connsiteY2" fmla="*/ 5393036 h 5393036"/>
              <a:gd name="connsiteX3" fmla="*/ 0 w 4441372"/>
              <a:gd name="connsiteY3" fmla="*/ 5393036 h 5393036"/>
              <a:gd name="connsiteX4" fmla="*/ 2267856 w 4441372"/>
              <a:gd name="connsiteY4" fmla="*/ 2293018 h 5393036"/>
              <a:gd name="connsiteX5" fmla="*/ 4441372 w 4441372"/>
              <a:gd name="connsiteY5" fmla="*/ 2293018 h 5393036"/>
              <a:gd name="connsiteX6" fmla="*/ 4441372 w 4441372"/>
              <a:gd name="connsiteY6" fmla="*/ 4497085 h 5393036"/>
              <a:gd name="connsiteX7" fmla="*/ 2267856 w 4441372"/>
              <a:gd name="connsiteY7" fmla="*/ 4497085 h 5393036"/>
              <a:gd name="connsiteX8" fmla="*/ 0 w 4441372"/>
              <a:gd name="connsiteY8" fmla="*/ 906837 h 5393036"/>
              <a:gd name="connsiteX9" fmla="*/ 2173516 w 4441372"/>
              <a:gd name="connsiteY9" fmla="*/ 906837 h 5393036"/>
              <a:gd name="connsiteX10" fmla="*/ 2173516 w 4441372"/>
              <a:gd name="connsiteY10" fmla="*/ 3110904 h 5393036"/>
              <a:gd name="connsiteX11" fmla="*/ 0 w 4441372"/>
              <a:gd name="connsiteY11" fmla="*/ 3110904 h 5393036"/>
              <a:gd name="connsiteX12" fmla="*/ 2267856 w 4441372"/>
              <a:gd name="connsiteY12" fmla="*/ 0 h 5393036"/>
              <a:gd name="connsiteX13" fmla="*/ 4441372 w 4441372"/>
              <a:gd name="connsiteY13" fmla="*/ 0 h 5393036"/>
              <a:gd name="connsiteX14" fmla="*/ 4441372 w 4441372"/>
              <a:gd name="connsiteY14" fmla="*/ 2204067 h 5393036"/>
              <a:gd name="connsiteX15" fmla="*/ 2267856 w 4441372"/>
              <a:gd name="connsiteY15" fmla="*/ 2204067 h 5393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441372" h="5393036">
                <a:moveTo>
                  <a:pt x="0" y="3188969"/>
                </a:moveTo>
                <a:lnTo>
                  <a:pt x="2173516" y="3188969"/>
                </a:lnTo>
                <a:lnTo>
                  <a:pt x="2173516" y="5393036"/>
                </a:lnTo>
                <a:lnTo>
                  <a:pt x="0" y="5393036"/>
                </a:lnTo>
                <a:close/>
                <a:moveTo>
                  <a:pt x="2267856" y="2293018"/>
                </a:moveTo>
                <a:lnTo>
                  <a:pt x="4441372" y="2293018"/>
                </a:lnTo>
                <a:lnTo>
                  <a:pt x="4441372" y="4497085"/>
                </a:lnTo>
                <a:lnTo>
                  <a:pt x="2267856" y="4497085"/>
                </a:lnTo>
                <a:close/>
                <a:moveTo>
                  <a:pt x="0" y="906837"/>
                </a:moveTo>
                <a:lnTo>
                  <a:pt x="2173516" y="906837"/>
                </a:lnTo>
                <a:lnTo>
                  <a:pt x="2173516" y="3110904"/>
                </a:lnTo>
                <a:lnTo>
                  <a:pt x="0" y="3110904"/>
                </a:lnTo>
                <a:close/>
                <a:moveTo>
                  <a:pt x="2267856" y="0"/>
                </a:moveTo>
                <a:lnTo>
                  <a:pt x="4441372" y="0"/>
                </a:lnTo>
                <a:lnTo>
                  <a:pt x="4441372" y="2204067"/>
                </a:lnTo>
                <a:lnTo>
                  <a:pt x="2267856" y="2204067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9DADC7-BE21-4434-A6E4-BAF8090053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05213"/>
            <a:ext cx="4275138" cy="830997"/>
          </a:xfrm>
          <a:prstGeom prst="rect">
            <a:avLst/>
          </a:prstGeom>
        </p:spPr>
        <p:txBody>
          <a:bodyPr/>
          <a:lstStyle>
            <a:lvl1pPr>
              <a:defRPr sz="4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43700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04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orient="horz" pos="1416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24FAA9D0-7C9C-4043-9931-A15819ABB9B5}"/>
              </a:ext>
            </a:extLst>
          </p:cNvPr>
          <p:cNvSpPr/>
          <p:nvPr userDrawn="1"/>
        </p:nvSpPr>
        <p:spPr>
          <a:xfrm>
            <a:off x="7362825" y="443263"/>
            <a:ext cx="361950" cy="36195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232AB2D-843E-4B5F-8793-6A263DA356BB}"/>
              </a:ext>
            </a:extLst>
          </p:cNvPr>
          <p:cNvSpPr/>
          <p:nvPr userDrawn="1"/>
        </p:nvSpPr>
        <p:spPr>
          <a:xfrm>
            <a:off x="11007246" y="5605994"/>
            <a:ext cx="654227" cy="65422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A75A12B-C399-4072-BD69-D872D2C2AD1F}"/>
              </a:ext>
            </a:extLst>
          </p:cNvPr>
          <p:cNvSpPr/>
          <p:nvPr userDrawn="1"/>
        </p:nvSpPr>
        <p:spPr>
          <a:xfrm>
            <a:off x="10683791" y="6132439"/>
            <a:ext cx="251152" cy="25115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423AE48B-50E9-4BEA-B66A-B2D2B9CCFE9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733416" y="624239"/>
            <a:ext cx="5855754" cy="5631571"/>
          </a:xfrm>
          <a:custGeom>
            <a:avLst/>
            <a:gdLst>
              <a:gd name="connsiteX0" fmla="*/ 3433020 w 5855754"/>
              <a:gd name="connsiteY0" fmla="*/ 786103 h 5631571"/>
              <a:gd name="connsiteX1" fmla="*/ 5855754 w 5855754"/>
              <a:gd name="connsiteY1" fmla="*/ 3208837 h 5631571"/>
              <a:gd name="connsiteX2" fmla="*/ 3433020 w 5855754"/>
              <a:gd name="connsiteY2" fmla="*/ 5631571 h 5631571"/>
              <a:gd name="connsiteX3" fmla="*/ 1010286 w 5855754"/>
              <a:gd name="connsiteY3" fmla="*/ 3208837 h 5631571"/>
              <a:gd name="connsiteX4" fmla="*/ 3433020 w 5855754"/>
              <a:gd name="connsiteY4" fmla="*/ 786103 h 5631571"/>
              <a:gd name="connsiteX5" fmla="*/ 828675 w 5855754"/>
              <a:gd name="connsiteY5" fmla="*/ 0 h 5631571"/>
              <a:gd name="connsiteX6" fmla="*/ 1657350 w 5855754"/>
              <a:gd name="connsiteY6" fmla="*/ 828675 h 5631571"/>
              <a:gd name="connsiteX7" fmla="*/ 828675 w 5855754"/>
              <a:gd name="connsiteY7" fmla="*/ 1657350 h 5631571"/>
              <a:gd name="connsiteX8" fmla="*/ 0 w 5855754"/>
              <a:gd name="connsiteY8" fmla="*/ 828675 h 5631571"/>
              <a:gd name="connsiteX9" fmla="*/ 828675 w 5855754"/>
              <a:gd name="connsiteY9" fmla="*/ 0 h 5631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855754" h="5631571">
                <a:moveTo>
                  <a:pt x="3433020" y="786103"/>
                </a:moveTo>
                <a:cubicBezTo>
                  <a:pt x="4771059" y="786103"/>
                  <a:pt x="5855754" y="1870798"/>
                  <a:pt x="5855754" y="3208837"/>
                </a:cubicBezTo>
                <a:cubicBezTo>
                  <a:pt x="5855754" y="4546876"/>
                  <a:pt x="4771059" y="5631571"/>
                  <a:pt x="3433020" y="5631571"/>
                </a:cubicBezTo>
                <a:cubicBezTo>
                  <a:pt x="2094981" y="5631571"/>
                  <a:pt x="1010286" y="4546876"/>
                  <a:pt x="1010286" y="3208837"/>
                </a:cubicBezTo>
                <a:cubicBezTo>
                  <a:pt x="1010286" y="1870798"/>
                  <a:pt x="2094981" y="786103"/>
                  <a:pt x="3433020" y="786103"/>
                </a:cubicBezTo>
                <a:close/>
                <a:moveTo>
                  <a:pt x="828675" y="0"/>
                </a:moveTo>
                <a:cubicBezTo>
                  <a:pt x="1286340" y="0"/>
                  <a:pt x="1657350" y="371010"/>
                  <a:pt x="1657350" y="828675"/>
                </a:cubicBezTo>
                <a:cubicBezTo>
                  <a:pt x="1657350" y="1286340"/>
                  <a:pt x="1286340" y="1657350"/>
                  <a:pt x="828675" y="1657350"/>
                </a:cubicBezTo>
                <a:cubicBezTo>
                  <a:pt x="371010" y="1657350"/>
                  <a:pt x="0" y="1286340"/>
                  <a:pt x="0" y="828675"/>
                </a:cubicBezTo>
                <a:cubicBezTo>
                  <a:pt x="0" y="371010"/>
                  <a:pt x="371010" y="0"/>
                  <a:pt x="82867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282D3E62-6D1A-4E9D-BE54-2EED9BF429A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0400" y="2044700"/>
            <a:ext cx="4275138" cy="3560763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buClr>
                <a:schemeClr val="accent4"/>
              </a:buClr>
              <a:buFont typeface="Wingdings" panose="05000000000000000000" pitchFamily="2" charset="2"/>
              <a:buChar char="§"/>
              <a:defRPr sz="2000"/>
            </a:lvl1pPr>
            <a:lvl2pPr>
              <a:buClr>
                <a:schemeClr val="accent4"/>
              </a:buClr>
              <a:buFont typeface="Wingdings" panose="05000000000000000000" pitchFamily="2" charset="2"/>
              <a:buChar char="§"/>
              <a:defRPr sz="2000"/>
            </a:lvl2pPr>
            <a:lvl3pPr>
              <a:buClr>
                <a:schemeClr val="accent4"/>
              </a:buClr>
              <a:buFont typeface="Wingdings" panose="05000000000000000000" pitchFamily="2" charset="2"/>
              <a:buChar char="§"/>
              <a:defRPr sz="1800"/>
            </a:lvl3pPr>
            <a:lvl4pPr>
              <a:buClr>
                <a:schemeClr val="accent4"/>
              </a:buClr>
              <a:buFont typeface="Wingdings" panose="05000000000000000000" pitchFamily="2" charset="2"/>
              <a:buChar char="§"/>
              <a:defRPr sz="1800"/>
            </a:lvl4pPr>
            <a:lvl5pPr>
              <a:buClr>
                <a:schemeClr val="accent4"/>
              </a:buClr>
              <a:buFont typeface="Wingdings" panose="05000000000000000000" pitchFamily="2" charset="2"/>
              <a:buChar char="§"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EB8F0E5-B89F-48AD-87BD-534EA9463C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05213"/>
            <a:ext cx="4275138" cy="830997"/>
          </a:xfrm>
          <a:prstGeom prst="rect">
            <a:avLst/>
          </a:prstGeom>
        </p:spPr>
        <p:txBody>
          <a:bodyPr/>
          <a:lstStyle>
            <a:lvl1pPr>
              <a:defRPr sz="4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4970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rt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23CD802-D0A0-4EAC-8222-78FFDDD76A7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0" y="2039392"/>
            <a:ext cx="10515600" cy="4114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BCB8BF-DA17-4856-91E9-77C601F2B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5000"/>
            <a:ext cx="10515600" cy="700115"/>
          </a:xfrm>
          <a:prstGeom prst="rect">
            <a:avLst/>
          </a:prstGeom>
        </p:spPr>
        <p:txBody>
          <a:bodyPr anchor="ctr"/>
          <a:lstStyle>
            <a:lvl1pPr algn="ctr">
              <a:defRPr sz="4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19891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FDA3C6F-5F6A-4D64-8BFE-AFFF58B1A04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12871" y="4141999"/>
            <a:ext cx="4220845" cy="8614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solidFill>
                  <a:schemeClr val="accent4"/>
                </a:solidFill>
                <a:latin typeface="+mj-lt"/>
              </a:defRPr>
            </a:lvl1pPr>
            <a:lvl2pPr>
              <a:buNone/>
              <a:defRPr sz="20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" name="Hexagon 14">
            <a:extLst>
              <a:ext uri="{FF2B5EF4-FFF2-40B4-BE49-F238E27FC236}">
                <a16:creationId xmlns:a16="http://schemas.microsoft.com/office/drawing/2014/main" id="{AC159667-7690-4645-986D-BE501438455F}"/>
              </a:ext>
            </a:extLst>
          </p:cNvPr>
          <p:cNvSpPr/>
          <p:nvPr userDrawn="1"/>
        </p:nvSpPr>
        <p:spPr>
          <a:xfrm>
            <a:off x="740309" y="1382809"/>
            <a:ext cx="1229566" cy="1059971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54667EE4-E77F-453B-BF8B-B1EE2AE80715}"/>
              </a:ext>
            </a:extLst>
          </p:cNvPr>
          <p:cNvSpPr/>
          <p:nvPr userDrawn="1"/>
        </p:nvSpPr>
        <p:spPr>
          <a:xfrm>
            <a:off x="3755031" y="1194620"/>
            <a:ext cx="1666162" cy="1436347"/>
          </a:xfrm>
          <a:prstGeom prst="hexagon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Hexagon 16">
            <a:extLst>
              <a:ext uri="{FF2B5EF4-FFF2-40B4-BE49-F238E27FC236}">
                <a16:creationId xmlns:a16="http://schemas.microsoft.com/office/drawing/2014/main" id="{FC050232-A229-425F-BFC8-D50374F2D171}"/>
              </a:ext>
            </a:extLst>
          </p:cNvPr>
          <p:cNvSpPr/>
          <p:nvPr userDrawn="1"/>
        </p:nvSpPr>
        <p:spPr>
          <a:xfrm>
            <a:off x="3804994" y="5233183"/>
            <a:ext cx="718261" cy="619191"/>
          </a:xfrm>
          <a:prstGeom prst="hexagon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53E4EBC7-340A-43A5-9E23-4B73A6F700B6}"/>
              </a:ext>
            </a:extLst>
          </p:cNvPr>
          <p:cNvSpPr/>
          <p:nvPr userDrawn="1"/>
        </p:nvSpPr>
        <p:spPr>
          <a:xfrm>
            <a:off x="1837838" y="1101306"/>
            <a:ext cx="651613" cy="561736"/>
          </a:xfrm>
          <a:prstGeom prst="hexag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1ED0E31A-F0A3-481D-8D9C-E3C4531FD21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571515" y="1914044"/>
            <a:ext cx="3993624" cy="3617848"/>
          </a:xfrm>
          <a:custGeom>
            <a:avLst/>
            <a:gdLst>
              <a:gd name="connsiteX0" fmla="*/ 1223161 w 3993624"/>
              <a:gd name="connsiteY0" fmla="*/ 2354088 h 3617848"/>
              <a:gd name="connsiteX1" fmla="*/ 2057242 w 3993624"/>
              <a:gd name="connsiteY1" fmla="*/ 2354088 h 3617848"/>
              <a:gd name="connsiteX2" fmla="*/ 2373182 w 3993624"/>
              <a:gd name="connsiteY2" fmla="*/ 2985968 h 3617848"/>
              <a:gd name="connsiteX3" fmla="*/ 2057242 w 3993624"/>
              <a:gd name="connsiteY3" fmla="*/ 3617848 h 3617848"/>
              <a:gd name="connsiteX4" fmla="*/ 1223161 w 3993624"/>
              <a:gd name="connsiteY4" fmla="*/ 3617848 h 3617848"/>
              <a:gd name="connsiteX5" fmla="*/ 907221 w 3993624"/>
              <a:gd name="connsiteY5" fmla="*/ 2985968 h 3617848"/>
              <a:gd name="connsiteX6" fmla="*/ 2569631 w 3993624"/>
              <a:gd name="connsiteY6" fmla="*/ 1425984 h 3617848"/>
              <a:gd name="connsiteX7" fmla="*/ 3602417 w 3993624"/>
              <a:gd name="connsiteY7" fmla="*/ 1425984 h 3617848"/>
              <a:gd name="connsiteX8" fmla="*/ 3993624 w 3993624"/>
              <a:gd name="connsiteY8" fmla="*/ 2208398 h 3617848"/>
              <a:gd name="connsiteX9" fmla="*/ 3602417 w 3993624"/>
              <a:gd name="connsiteY9" fmla="*/ 2990812 h 3617848"/>
              <a:gd name="connsiteX10" fmla="*/ 2569631 w 3993624"/>
              <a:gd name="connsiteY10" fmla="*/ 2990812 h 3617848"/>
              <a:gd name="connsiteX11" fmla="*/ 2178424 w 3993624"/>
              <a:gd name="connsiteY11" fmla="*/ 2208398 h 3617848"/>
              <a:gd name="connsiteX12" fmla="*/ 551406 w 3993624"/>
              <a:gd name="connsiteY12" fmla="*/ 0 h 3617848"/>
              <a:gd name="connsiteX13" fmla="*/ 2007117 w 3993624"/>
              <a:gd name="connsiteY13" fmla="*/ 0 h 3617848"/>
              <a:gd name="connsiteX14" fmla="*/ 2558523 w 3993624"/>
              <a:gd name="connsiteY14" fmla="*/ 1102811 h 3617848"/>
              <a:gd name="connsiteX15" fmla="*/ 2007117 w 3993624"/>
              <a:gd name="connsiteY15" fmla="*/ 2205622 h 3617848"/>
              <a:gd name="connsiteX16" fmla="*/ 551406 w 3993624"/>
              <a:gd name="connsiteY16" fmla="*/ 2205622 h 3617848"/>
              <a:gd name="connsiteX17" fmla="*/ 0 w 3993624"/>
              <a:gd name="connsiteY17" fmla="*/ 1102811 h 3617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993624" h="3617848">
                <a:moveTo>
                  <a:pt x="1223161" y="2354088"/>
                </a:moveTo>
                <a:lnTo>
                  <a:pt x="2057242" y="2354088"/>
                </a:lnTo>
                <a:lnTo>
                  <a:pt x="2373182" y="2985968"/>
                </a:lnTo>
                <a:lnTo>
                  <a:pt x="2057242" y="3617848"/>
                </a:lnTo>
                <a:lnTo>
                  <a:pt x="1223161" y="3617848"/>
                </a:lnTo>
                <a:lnTo>
                  <a:pt x="907221" y="2985968"/>
                </a:lnTo>
                <a:close/>
                <a:moveTo>
                  <a:pt x="2569631" y="1425984"/>
                </a:moveTo>
                <a:lnTo>
                  <a:pt x="3602417" y="1425984"/>
                </a:lnTo>
                <a:lnTo>
                  <a:pt x="3993624" y="2208398"/>
                </a:lnTo>
                <a:lnTo>
                  <a:pt x="3602417" y="2990812"/>
                </a:lnTo>
                <a:lnTo>
                  <a:pt x="2569631" y="2990812"/>
                </a:lnTo>
                <a:lnTo>
                  <a:pt x="2178424" y="2208398"/>
                </a:lnTo>
                <a:close/>
                <a:moveTo>
                  <a:pt x="551406" y="0"/>
                </a:moveTo>
                <a:lnTo>
                  <a:pt x="2007117" y="0"/>
                </a:lnTo>
                <a:lnTo>
                  <a:pt x="2558523" y="1102811"/>
                </a:lnTo>
                <a:lnTo>
                  <a:pt x="2007117" y="2205622"/>
                </a:lnTo>
                <a:lnTo>
                  <a:pt x="551406" y="2205622"/>
                </a:lnTo>
                <a:lnTo>
                  <a:pt x="0" y="110281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E68100-C56F-4515-A4FD-3F301797E7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12871" y="2050552"/>
            <a:ext cx="4998720" cy="1748983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030565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72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icture Placeholder 38">
            <a:extLst>
              <a:ext uri="{FF2B5EF4-FFF2-40B4-BE49-F238E27FC236}">
                <a16:creationId xmlns:a16="http://schemas.microsoft.com/office/drawing/2014/main" id="{CF421413-161E-4B36-B693-FB38DF14EDAB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353508" y="2555551"/>
            <a:ext cx="1484985" cy="1280160"/>
          </a:xfrm>
          <a:custGeom>
            <a:avLst/>
            <a:gdLst>
              <a:gd name="connsiteX0" fmla="*/ 320040 w 1484985"/>
              <a:gd name="connsiteY0" fmla="*/ 0 h 1280160"/>
              <a:gd name="connsiteX1" fmla="*/ 1164945 w 1484985"/>
              <a:gd name="connsiteY1" fmla="*/ 0 h 1280160"/>
              <a:gd name="connsiteX2" fmla="*/ 1484985 w 1484985"/>
              <a:gd name="connsiteY2" fmla="*/ 640080 h 1280160"/>
              <a:gd name="connsiteX3" fmla="*/ 1164945 w 1484985"/>
              <a:gd name="connsiteY3" fmla="*/ 1280160 h 1280160"/>
              <a:gd name="connsiteX4" fmla="*/ 320040 w 1484985"/>
              <a:gd name="connsiteY4" fmla="*/ 1280160 h 1280160"/>
              <a:gd name="connsiteX5" fmla="*/ 0 w 1484985"/>
              <a:gd name="connsiteY5" fmla="*/ 640080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4985" h="1280160">
                <a:moveTo>
                  <a:pt x="320040" y="0"/>
                </a:moveTo>
                <a:lnTo>
                  <a:pt x="1164945" y="0"/>
                </a:lnTo>
                <a:lnTo>
                  <a:pt x="1484985" y="640080"/>
                </a:lnTo>
                <a:lnTo>
                  <a:pt x="1164945" y="1280160"/>
                </a:lnTo>
                <a:lnTo>
                  <a:pt x="320040" y="1280160"/>
                </a:lnTo>
                <a:lnTo>
                  <a:pt x="0" y="64008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8" name="Picture Placeholder 37">
            <a:extLst>
              <a:ext uri="{FF2B5EF4-FFF2-40B4-BE49-F238E27FC236}">
                <a16:creationId xmlns:a16="http://schemas.microsoft.com/office/drawing/2014/main" id="{B5D207AE-9C9C-410A-9F31-2402BAD6DDFF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3115921" y="2555551"/>
            <a:ext cx="1484985" cy="1280160"/>
          </a:xfrm>
          <a:custGeom>
            <a:avLst/>
            <a:gdLst>
              <a:gd name="connsiteX0" fmla="*/ 320040 w 1484985"/>
              <a:gd name="connsiteY0" fmla="*/ 0 h 1280160"/>
              <a:gd name="connsiteX1" fmla="*/ 1164945 w 1484985"/>
              <a:gd name="connsiteY1" fmla="*/ 0 h 1280160"/>
              <a:gd name="connsiteX2" fmla="*/ 1484985 w 1484985"/>
              <a:gd name="connsiteY2" fmla="*/ 640080 h 1280160"/>
              <a:gd name="connsiteX3" fmla="*/ 1164945 w 1484985"/>
              <a:gd name="connsiteY3" fmla="*/ 1280160 h 1280160"/>
              <a:gd name="connsiteX4" fmla="*/ 320040 w 1484985"/>
              <a:gd name="connsiteY4" fmla="*/ 1280160 h 1280160"/>
              <a:gd name="connsiteX5" fmla="*/ 0 w 1484985"/>
              <a:gd name="connsiteY5" fmla="*/ 640080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4985" h="1280160">
                <a:moveTo>
                  <a:pt x="320040" y="0"/>
                </a:moveTo>
                <a:lnTo>
                  <a:pt x="1164945" y="0"/>
                </a:lnTo>
                <a:lnTo>
                  <a:pt x="1484985" y="640080"/>
                </a:lnTo>
                <a:lnTo>
                  <a:pt x="1164945" y="1280160"/>
                </a:lnTo>
                <a:lnTo>
                  <a:pt x="320040" y="1280160"/>
                </a:lnTo>
                <a:lnTo>
                  <a:pt x="0" y="64008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0" name="Picture Placeholder 39">
            <a:extLst>
              <a:ext uri="{FF2B5EF4-FFF2-40B4-BE49-F238E27FC236}">
                <a16:creationId xmlns:a16="http://schemas.microsoft.com/office/drawing/2014/main" id="{DE3344FC-C4DE-481F-9C31-667EDD563C47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7602465" y="2555551"/>
            <a:ext cx="1484985" cy="1280160"/>
          </a:xfrm>
          <a:custGeom>
            <a:avLst/>
            <a:gdLst>
              <a:gd name="connsiteX0" fmla="*/ 320040 w 1484985"/>
              <a:gd name="connsiteY0" fmla="*/ 0 h 1280160"/>
              <a:gd name="connsiteX1" fmla="*/ 1164945 w 1484985"/>
              <a:gd name="connsiteY1" fmla="*/ 0 h 1280160"/>
              <a:gd name="connsiteX2" fmla="*/ 1484985 w 1484985"/>
              <a:gd name="connsiteY2" fmla="*/ 640080 h 1280160"/>
              <a:gd name="connsiteX3" fmla="*/ 1164945 w 1484985"/>
              <a:gd name="connsiteY3" fmla="*/ 1280160 h 1280160"/>
              <a:gd name="connsiteX4" fmla="*/ 320040 w 1484985"/>
              <a:gd name="connsiteY4" fmla="*/ 1280160 h 1280160"/>
              <a:gd name="connsiteX5" fmla="*/ 0 w 1484985"/>
              <a:gd name="connsiteY5" fmla="*/ 640080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4985" h="1280160">
                <a:moveTo>
                  <a:pt x="320040" y="0"/>
                </a:moveTo>
                <a:lnTo>
                  <a:pt x="1164945" y="0"/>
                </a:lnTo>
                <a:lnTo>
                  <a:pt x="1484985" y="640080"/>
                </a:lnTo>
                <a:lnTo>
                  <a:pt x="1164945" y="1280160"/>
                </a:lnTo>
                <a:lnTo>
                  <a:pt x="320040" y="1280160"/>
                </a:lnTo>
                <a:lnTo>
                  <a:pt x="0" y="64008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id="{59094D7D-3613-49C1-BB58-A65B41A9738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840051" y="2555551"/>
            <a:ext cx="1484985" cy="1280160"/>
          </a:xfrm>
          <a:custGeom>
            <a:avLst/>
            <a:gdLst>
              <a:gd name="connsiteX0" fmla="*/ 320040 w 1484985"/>
              <a:gd name="connsiteY0" fmla="*/ 0 h 1280160"/>
              <a:gd name="connsiteX1" fmla="*/ 1164945 w 1484985"/>
              <a:gd name="connsiteY1" fmla="*/ 0 h 1280160"/>
              <a:gd name="connsiteX2" fmla="*/ 1484985 w 1484985"/>
              <a:gd name="connsiteY2" fmla="*/ 640080 h 1280160"/>
              <a:gd name="connsiteX3" fmla="*/ 1164945 w 1484985"/>
              <a:gd name="connsiteY3" fmla="*/ 1280160 h 1280160"/>
              <a:gd name="connsiteX4" fmla="*/ 320040 w 1484985"/>
              <a:gd name="connsiteY4" fmla="*/ 1280160 h 1280160"/>
              <a:gd name="connsiteX5" fmla="*/ 0 w 1484985"/>
              <a:gd name="connsiteY5" fmla="*/ 640080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4985" h="1280160">
                <a:moveTo>
                  <a:pt x="320040" y="0"/>
                </a:moveTo>
                <a:lnTo>
                  <a:pt x="1164945" y="0"/>
                </a:lnTo>
                <a:lnTo>
                  <a:pt x="1484985" y="640080"/>
                </a:lnTo>
                <a:lnTo>
                  <a:pt x="1164945" y="1280160"/>
                </a:lnTo>
                <a:lnTo>
                  <a:pt x="320040" y="1280160"/>
                </a:lnTo>
                <a:lnTo>
                  <a:pt x="0" y="64008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9FE87B7-32A4-4C7F-9AAF-37688E640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647700"/>
            <a:ext cx="11340000" cy="700114"/>
          </a:xfrm>
          <a:prstGeom prst="rect">
            <a:avLst/>
          </a:prstGeom>
        </p:spPr>
        <p:txBody>
          <a:bodyPr anchor="ctr"/>
          <a:lstStyle/>
          <a:p>
            <a:pPr algn="ctr"/>
            <a:r>
              <a:rPr lang="en-US" sz="4800" b="1">
                <a:solidFill>
                  <a:schemeClr val="tx1"/>
                </a:solidFill>
              </a:rPr>
              <a:t>Click to edit Master title style</a:t>
            </a:r>
            <a:endParaRPr lang="en-US" sz="4800" b="1" dirty="0">
              <a:solidFill>
                <a:schemeClr val="tx1"/>
              </a:solidFill>
            </a:endParaRPr>
          </a:p>
        </p:txBody>
      </p:sp>
      <p:sp>
        <p:nvSpPr>
          <p:cNvPr id="9" name="Hexagon 8">
            <a:extLst>
              <a:ext uri="{FF2B5EF4-FFF2-40B4-BE49-F238E27FC236}">
                <a16:creationId xmlns:a16="http://schemas.microsoft.com/office/drawing/2014/main" id="{476CA45F-A66A-4AD8-A004-10DB55A5D7B2}"/>
              </a:ext>
            </a:extLst>
          </p:cNvPr>
          <p:cNvSpPr/>
          <p:nvPr userDrawn="1"/>
        </p:nvSpPr>
        <p:spPr>
          <a:xfrm>
            <a:off x="546669" y="3467555"/>
            <a:ext cx="458268" cy="395059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Hexagon 9">
            <a:extLst>
              <a:ext uri="{FF2B5EF4-FFF2-40B4-BE49-F238E27FC236}">
                <a16:creationId xmlns:a16="http://schemas.microsoft.com/office/drawing/2014/main" id="{27A66A3D-2437-4015-9F5F-380C4D23D83C}"/>
              </a:ext>
            </a:extLst>
          </p:cNvPr>
          <p:cNvSpPr/>
          <p:nvPr userDrawn="1"/>
        </p:nvSpPr>
        <p:spPr>
          <a:xfrm>
            <a:off x="11113337" y="2394722"/>
            <a:ext cx="358391" cy="308958"/>
          </a:xfrm>
          <a:prstGeom prst="hexag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Hexagon 10">
            <a:extLst>
              <a:ext uri="{FF2B5EF4-FFF2-40B4-BE49-F238E27FC236}">
                <a16:creationId xmlns:a16="http://schemas.microsoft.com/office/drawing/2014/main" id="{FFB14F3B-E7EF-4546-8D74-71FFB45C77C0}"/>
              </a:ext>
            </a:extLst>
          </p:cNvPr>
          <p:cNvSpPr/>
          <p:nvPr userDrawn="1"/>
        </p:nvSpPr>
        <p:spPr>
          <a:xfrm>
            <a:off x="10882649" y="2202202"/>
            <a:ext cx="230688" cy="198869"/>
          </a:xfrm>
          <a:prstGeom prst="hexagon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591F943B-ED0D-49A1-844A-E23BA9A4871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46668" y="4172761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2000" b="1" kern="1200" dirty="0" smtClean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22">
            <a:extLst>
              <a:ext uri="{FF2B5EF4-FFF2-40B4-BE49-F238E27FC236}">
                <a16:creationId xmlns:a16="http://schemas.microsoft.com/office/drawing/2014/main" id="{9AC6B9A8-053C-4828-B705-901C6018F30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56692" y="4588259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2">
            <a:extLst>
              <a:ext uri="{FF2B5EF4-FFF2-40B4-BE49-F238E27FC236}">
                <a16:creationId xmlns:a16="http://schemas.microsoft.com/office/drawing/2014/main" id="{BBA6FD52-E179-41F8-AE78-9AF3D65F28B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89482" y="4172761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2000" b="1" kern="1200" dirty="0" smtClean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2">
            <a:extLst>
              <a:ext uri="{FF2B5EF4-FFF2-40B4-BE49-F238E27FC236}">
                <a16:creationId xmlns:a16="http://schemas.microsoft.com/office/drawing/2014/main" id="{C49A82AB-D328-4DB0-841B-186884119EB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789483" y="4588259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22">
            <a:extLst>
              <a:ext uri="{FF2B5EF4-FFF2-40B4-BE49-F238E27FC236}">
                <a16:creationId xmlns:a16="http://schemas.microsoft.com/office/drawing/2014/main" id="{84E23D5D-9866-48F9-8E08-DD2DBE4C4E3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32296" y="4172761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2000" b="1" kern="1200" dirty="0" smtClean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2">
            <a:extLst>
              <a:ext uri="{FF2B5EF4-FFF2-40B4-BE49-F238E27FC236}">
                <a16:creationId xmlns:a16="http://schemas.microsoft.com/office/drawing/2014/main" id="{E671C9E6-A1A5-4EE5-8642-94AA7635DB0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029201" y="4588259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22">
            <a:extLst>
              <a:ext uri="{FF2B5EF4-FFF2-40B4-BE49-F238E27FC236}">
                <a16:creationId xmlns:a16="http://schemas.microsoft.com/office/drawing/2014/main" id="{DF6BB5C9-B678-435A-830F-4C10EB1A957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275110" y="4172761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2000" b="1" kern="1200" dirty="0" smtClean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22">
            <a:extLst>
              <a:ext uri="{FF2B5EF4-FFF2-40B4-BE49-F238E27FC236}">
                <a16:creationId xmlns:a16="http://schemas.microsoft.com/office/drawing/2014/main" id="{1861EC87-A9E2-4FC3-B8BC-06C520B8A17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75111" y="4588259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22">
            <a:extLst>
              <a:ext uri="{FF2B5EF4-FFF2-40B4-BE49-F238E27FC236}">
                <a16:creationId xmlns:a16="http://schemas.microsoft.com/office/drawing/2014/main" id="{FC3EDE91-631F-4947-94DC-557685FD23E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517923" y="4172761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2000" b="1" kern="1200" dirty="0" smtClean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22">
            <a:extLst>
              <a:ext uri="{FF2B5EF4-FFF2-40B4-BE49-F238E27FC236}">
                <a16:creationId xmlns:a16="http://schemas.microsoft.com/office/drawing/2014/main" id="{8FDDBEF4-1329-49DF-B043-D51B34F5EE3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517923" y="4588259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Picture Placeholder 36">
            <a:extLst>
              <a:ext uri="{FF2B5EF4-FFF2-40B4-BE49-F238E27FC236}">
                <a16:creationId xmlns:a16="http://schemas.microsoft.com/office/drawing/2014/main" id="{FBDB3FD3-4F52-4E28-B639-5F73070E47D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78337" y="2555551"/>
            <a:ext cx="1484985" cy="1280160"/>
          </a:xfrm>
          <a:custGeom>
            <a:avLst/>
            <a:gdLst>
              <a:gd name="connsiteX0" fmla="*/ 320040 w 1484985"/>
              <a:gd name="connsiteY0" fmla="*/ 0 h 1280160"/>
              <a:gd name="connsiteX1" fmla="*/ 1164945 w 1484985"/>
              <a:gd name="connsiteY1" fmla="*/ 0 h 1280160"/>
              <a:gd name="connsiteX2" fmla="*/ 1484985 w 1484985"/>
              <a:gd name="connsiteY2" fmla="*/ 640080 h 1280160"/>
              <a:gd name="connsiteX3" fmla="*/ 1164945 w 1484985"/>
              <a:gd name="connsiteY3" fmla="*/ 1280160 h 1280160"/>
              <a:gd name="connsiteX4" fmla="*/ 320040 w 1484985"/>
              <a:gd name="connsiteY4" fmla="*/ 1280160 h 1280160"/>
              <a:gd name="connsiteX5" fmla="*/ 0 w 1484985"/>
              <a:gd name="connsiteY5" fmla="*/ 640080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4985" h="1280160">
                <a:moveTo>
                  <a:pt x="320040" y="0"/>
                </a:moveTo>
                <a:lnTo>
                  <a:pt x="1164945" y="0"/>
                </a:lnTo>
                <a:lnTo>
                  <a:pt x="1484985" y="640080"/>
                </a:lnTo>
                <a:lnTo>
                  <a:pt x="1164945" y="1280160"/>
                </a:lnTo>
                <a:lnTo>
                  <a:pt x="320040" y="1280160"/>
                </a:lnTo>
                <a:lnTo>
                  <a:pt x="0" y="64008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Content Placeholder 39">
            <a:extLst>
              <a:ext uri="{FF2B5EF4-FFF2-40B4-BE49-F238E27FC236}">
                <a16:creationId xmlns:a16="http://schemas.microsoft.com/office/drawing/2014/main" id="{6BB16225-AC51-4525-A1E8-438B8B0B7361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739655" y="2117897"/>
            <a:ext cx="4208386" cy="912812"/>
          </a:xfrm>
          <a:prstGeom prst="rect">
            <a:avLst/>
          </a:prstGeom>
        </p:spPr>
        <p:txBody>
          <a:bodyPr/>
          <a:lstStyle>
            <a:lvl1pPr>
              <a:buNone/>
              <a:defRPr kumimoji="0" lang="en-US" sz="1800" b="1" i="0" u="none" strike="noStrike" kern="1200" cap="none" spc="0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defRPr>
            </a:lvl1pPr>
            <a:lvl2pPr marL="0" indent="0">
              <a:buNone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1" name="Content Placeholder 39">
            <a:extLst>
              <a:ext uri="{FF2B5EF4-FFF2-40B4-BE49-F238E27FC236}">
                <a16:creationId xmlns:a16="http://schemas.microsoft.com/office/drawing/2014/main" id="{6EC38F38-5935-49D5-AA85-4182E82D6FF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739655" y="4724146"/>
            <a:ext cx="4208386" cy="912812"/>
          </a:xfrm>
          <a:prstGeom prst="rect">
            <a:avLst/>
          </a:prstGeom>
        </p:spPr>
        <p:txBody>
          <a:bodyPr/>
          <a:lstStyle>
            <a:lvl1pPr>
              <a:buNone/>
              <a:defRPr kumimoji="0" lang="en-US" sz="1800" b="1" i="0" u="none" strike="noStrike" kern="1200" cap="none" spc="0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defRPr>
            </a:lvl1pPr>
            <a:lvl2pPr marL="0" indent="0">
              <a:buNone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2" name="Content Placeholder 39">
            <a:extLst>
              <a:ext uri="{FF2B5EF4-FFF2-40B4-BE49-F238E27FC236}">
                <a16:creationId xmlns:a16="http://schemas.microsoft.com/office/drawing/2014/main" id="{51C9D5ED-A19A-42A1-9200-C77E39E6F5C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739655" y="3420892"/>
            <a:ext cx="4208386" cy="912812"/>
          </a:xfrm>
          <a:prstGeom prst="rect">
            <a:avLst/>
          </a:prstGeom>
        </p:spPr>
        <p:txBody>
          <a:bodyPr/>
          <a:lstStyle>
            <a:lvl1pPr>
              <a:buNone/>
              <a:defRPr kumimoji="0" lang="en-US" sz="1800" b="1" i="0" u="none" strike="noStrike" kern="1200" cap="none" spc="0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defRPr>
            </a:lvl1pPr>
            <a:lvl2pPr marL="0" indent="0">
              <a:buNone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3" name="Content Placeholder 39">
            <a:extLst>
              <a:ext uri="{FF2B5EF4-FFF2-40B4-BE49-F238E27FC236}">
                <a16:creationId xmlns:a16="http://schemas.microsoft.com/office/drawing/2014/main" id="{47A95437-77F3-4E2C-8470-57587793A10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7493865" y="2117897"/>
            <a:ext cx="4208386" cy="912812"/>
          </a:xfrm>
          <a:prstGeom prst="rect">
            <a:avLst/>
          </a:prstGeom>
        </p:spPr>
        <p:txBody>
          <a:bodyPr/>
          <a:lstStyle>
            <a:lvl1pPr>
              <a:buNone/>
              <a:defRPr kumimoji="0" lang="en-US" sz="1800" b="1" i="0" u="none" strike="noStrike" kern="1200" cap="none" spc="0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defRPr>
            </a:lvl1pPr>
            <a:lvl2pPr marL="0" indent="0">
              <a:buNone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4" name="Content Placeholder 39">
            <a:extLst>
              <a:ext uri="{FF2B5EF4-FFF2-40B4-BE49-F238E27FC236}">
                <a16:creationId xmlns:a16="http://schemas.microsoft.com/office/drawing/2014/main" id="{CB1EA2BE-D294-486E-88F0-2AA9518A6E63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7493865" y="4724146"/>
            <a:ext cx="4208386" cy="912812"/>
          </a:xfrm>
          <a:prstGeom prst="rect">
            <a:avLst/>
          </a:prstGeom>
        </p:spPr>
        <p:txBody>
          <a:bodyPr/>
          <a:lstStyle>
            <a:lvl1pPr>
              <a:buNone/>
              <a:defRPr kumimoji="0" lang="en-US" sz="1800" b="1" i="0" u="none" strike="noStrike" kern="1200" cap="none" spc="0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defRPr>
            </a:lvl1pPr>
            <a:lvl2pPr marL="0" indent="0">
              <a:buNone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5" name="Content Placeholder 39">
            <a:extLst>
              <a:ext uri="{FF2B5EF4-FFF2-40B4-BE49-F238E27FC236}">
                <a16:creationId xmlns:a16="http://schemas.microsoft.com/office/drawing/2014/main" id="{108734A0-880E-44E2-858F-7AA6C6B0A5A3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493865" y="3420892"/>
            <a:ext cx="4208386" cy="912812"/>
          </a:xfrm>
          <a:prstGeom prst="rect">
            <a:avLst/>
          </a:prstGeom>
        </p:spPr>
        <p:txBody>
          <a:bodyPr/>
          <a:lstStyle>
            <a:lvl1pPr>
              <a:buNone/>
              <a:defRPr kumimoji="0" lang="en-US" sz="1800" b="1" i="0" u="none" strike="noStrike" kern="1200" cap="none" spc="0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defRPr>
            </a:lvl1pPr>
            <a:lvl2pPr marL="0" indent="0">
              <a:buNone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63CED4CD-5348-488E-A883-0486DD574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05213"/>
            <a:ext cx="10693400" cy="830997"/>
          </a:xfrm>
          <a:prstGeom prst="rect">
            <a:avLst/>
          </a:prstGeom>
        </p:spPr>
        <p:txBody>
          <a:bodyPr/>
          <a:lstStyle>
            <a:lvl1pPr>
              <a:defRPr sz="4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27062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A1AD702D-965C-40E9-8D23-D82E2CFA9E61}"/>
              </a:ext>
            </a:extLst>
          </p:cNvPr>
          <p:cNvSpPr txBox="1">
            <a:spLocks/>
          </p:cNvSpPr>
          <p:nvPr userDrawn="1"/>
        </p:nvSpPr>
        <p:spPr>
          <a:xfrm>
            <a:off x="660396" y="6378906"/>
            <a:ext cx="2743200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7BD5F78-1C10-49D6-8616-C9F20406C112}" type="datetime1">
              <a:rPr lang="en-US" sz="1100" smtClean="0">
                <a:solidFill>
                  <a:schemeClr val="accent2"/>
                </a:solidFill>
              </a:rPr>
              <a:pPr/>
              <a:t>5/6/2024</a:t>
            </a:fld>
            <a:endParaRPr lang="en-US" sz="1100" dirty="0">
              <a:solidFill>
                <a:schemeClr val="accent2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3E0959-6855-4447-BAEC-D32B47712F07}"/>
              </a:ext>
            </a:extLst>
          </p:cNvPr>
          <p:cNvSpPr txBox="1">
            <a:spLocks/>
          </p:cNvSpPr>
          <p:nvPr userDrawn="1"/>
        </p:nvSpPr>
        <p:spPr>
          <a:xfrm>
            <a:off x="1445526" y="6378906"/>
            <a:ext cx="4114800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100" b="1" dirty="0">
                <a:solidFill>
                  <a:schemeClr val="accent2"/>
                </a:solidFill>
              </a:rPr>
              <a:t>Annual Review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13A05B6A-9124-4DBB-843A-84818A8F79FC}"/>
              </a:ext>
            </a:extLst>
          </p:cNvPr>
          <p:cNvSpPr txBox="1">
            <a:spLocks/>
          </p:cNvSpPr>
          <p:nvPr userDrawn="1"/>
        </p:nvSpPr>
        <p:spPr>
          <a:xfrm>
            <a:off x="8805338" y="6378906"/>
            <a:ext cx="2743200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2C18C1E5-FB55-42F5-BD6D-9CC153FCDBE6}" type="slidenum">
              <a:rPr lang="en-US" sz="1100" smtClean="0">
                <a:solidFill>
                  <a:schemeClr val="accent4"/>
                </a:solidFill>
              </a:rPr>
              <a:pPr algn="r"/>
              <a:t>‹#›</a:t>
            </a:fld>
            <a:endParaRPr lang="en-US" sz="11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88" r:id="rId3"/>
    <p:sldLayoutId id="2147483681" r:id="rId4"/>
    <p:sldLayoutId id="2147483680" r:id="rId5"/>
    <p:sldLayoutId id="2147483682" r:id="rId6"/>
    <p:sldLayoutId id="2147483677" r:id="rId7"/>
    <p:sldLayoutId id="2147483654" r:id="rId8"/>
    <p:sldLayoutId id="2147483685" r:id="rId9"/>
    <p:sldLayoutId id="2147483684" r:id="rId10"/>
    <p:sldLayoutId id="2147483686" r:id="rId11"/>
    <p:sldLayoutId id="2147483687" r:id="rId12"/>
    <p:sldLayoutId id="2147483675" r:id="rId13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27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5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E6A5B61D-69C0-4661-AD66-3D72D9A6E86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alphaModFix amt="35000"/>
          </a:blip>
          <a:srcRect t="7771" b="7771"/>
          <a:stretch/>
        </p:blipFill>
        <p:spPr>
          <a:xfrm>
            <a:off x="0" y="0"/>
            <a:ext cx="12192000" cy="6858000"/>
          </a:xfrm>
          <a:blipFill dpi="0" rotWithShape="1">
            <a:blip r:embed="rId4">
              <a:alphaModFix amt="3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</p:pic>
      <p:sp>
        <p:nvSpPr>
          <p:cNvPr id="6" name="Hexagon 5">
            <a:extLst>
              <a:ext uri="{FF2B5EF4-FFF2-40B4-BE49-F238E27FC236}">
                <a16:creationId xmlns:a16="http://schemas.microsoft.com/office/drawing/2014/main" id="{38AF5374-EA50-4722-BB45-6C182E5A16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166402" y="903484"/>
            <a:ext cx="5859196" cy="5051033"/>
          </a:xfrm>
          <a:prstGeom prst="hexagon">
            <a:avLst/>
          </a:prstGeom>
          <a:solidFill>
            <a:schemeClr val="accent5">
              <a:alpha val="40000"/>
            </a:schemeClr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BD837CEB-1A69-4F72-95D4-054D82F09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7601" y="2576760"/>
            <a:ext cx="4650658" cy="1695637"/>
          </a:xfrm>
        </p:spPr>
        <p:txBody>
          <a:bodyPr/>
          <a:lstStyle/>
          <a:p>
            <a:pPr algn="ctr"/>
            <a:r>
              <a:rPr lang="en-US" sz="3600" dirty="0"/>
              <a:t>Understanding Housing Market Trends and Risks 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FFAF4E3-C8A2-4861-A67E-040D885F84F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STAT 429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6DF5064-7AAC-4887-9BD5-FB6BC40A676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  <a:p>
            <a:r>
              <a:rPr lang="en-US" sz="2000" b="1" dirty="0">
                <a:solidFill>
                  <a:schemeClr val="accent4"/>
                </a:solidFill>
              </a:rPr>
              <a:t>Group: GR6</a:t>
            </a:r>
          </a:p>
          <a:p>
            <a:r>
              <a:rPr lang="en-US" sz="2000" b="1" dirty="0">
                <a:solidFill>
                  <a:schemeClr val="accent4"/>
                </a:solidFill>
              </a:rPr>
              <a:t>Kunal Bhardwaj</a:t>
            </a:r>
          </a:p>
          <a:p>
            <a:r>
              <a:rPr lang="en-US" sz="2000" b="1" dirty="0">
                <a:solidFill>
                  <a:schemeClr val="accent4"/>
                </a:solidFill>
              </a:rPr>
              <a:t>May 07, 2024</a:t>
            </a:r>
          </a:p>
        </p:txBody>
      </p:sp>
      <p:sp>
        <p:nvSpPr>
          <p:cNvPr id="21" name="Hexagon 20">
            <a:extLst>
              <a:ext uri="{FF2B5EF4-FFF2-40B4-BE49-F238E27FC236}">
                <a16:creationId xmlns:a16="http://schemas.microsoft.com/office/drawing/2014/main" id="{35FAA64B-9D7A-4109-97E0-B0BAA29C47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974278" y="5753530"/>
            <a:ext cx="651613" cy="561736"/>
          </a:xfrm>
          <a:prstGeom prst="hexag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00A0E61B-8139-47E5-862B-C6D87AFF35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255521" y="2751804"/>
            <a:ext cx="785546" cy="677196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B06F39E4-24A5-44F2-BD9A-7E8C8AF277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021783" y="671564"/>
            <a:ext cx="392774" cy="338599"/>
          </a:xfrm>
          <a:prstGeom prst="hexagon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Hexagon 1">
            <a:extLst>
              <a:ext uri="{FF2B5EF4-FFF2-40B4-BE49-F238E27FC236}">
                <a16:creationId xmlns:a16="http://schemas.microsoft.com/office/drawing/2014/main" id="{62F7433A-0BB9-4B38-A96F-AB1B77772B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035398" y="3344350"/>
            <a:ext cx="196388" cy="169300"/>
          </a:xfrm>
          <a:prstGeom prst="hexag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59930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3FC7D6-9FFD-ECD8-41AF-505D89DE4E0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IN" dirty="0"/>
              <a:t>Augmented Dickey-Fuller Test</a:t>
            </a:r>
          </a:p>
          <a:p>
            <a:pPr marL="0" indent="0">
              <a:buNone/>
            </a:pPr>
            <a:r>
              <a:rPr lang="en-US" dirty="0"/>
              <a:t>p-value = 0.01</a:t>
            </a:r>
          </a:p>
          <a:p>
            <a:pPr marL="0" indent="0">
              <a:buNone/>
            </a:pPr>
            <a:r>
              <a:rPr lang="en-US" dirty="0"/>
              <a:t>alternative hypothesis: stationary</a:t>
            </a:r>
          </a:p>
          <a:p>
            <a:r>
              <a:rPr lang="en-US" dirty="0"/>
              <a:t>KPSS Test for Level Stationarity</a:t>
            </a:r>
          </a:p>
          <a:p>
            <a:pPr marL="0" indent="0">
              <a:buNone/>
            </a:pPr>
            <a:r>
              <a:rPr lang="en-US" dirty="0"/>
              <a:t>p-value = 0.1</a:t>
            </a:r>
          </a:p>
          <a:p>
            <a:r>
              <a:rPr lang="en-IN" dirty="0"/>
              <a:t>studentized Breusch-Pagan test</a:t>
            </a:r>
          </a:p>
          <a:p>
            <a:pPr marL="0" indent="0">
              <a:buNone/>
            </a:pPr>
            <a:r>
              <a:rPr lang="en-IN" dirty="0"/>
              <a:t>p-value = 0.000000009128</a:t>
            </a:r>
          </a:p>
          <a:p>
            <a:endParaRPr lang="en-IN" dirty="0"/>
          </a:p>
          <a:p>
            <a:endParaRPr lang="en-IN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A2EAE69-1ED5-C52F-B054-1F90EDFD0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Stationarity &amp; Homoscedasticity</a:t>
            </a:r>
            <a:endParaRPr lang="en-IN" sz="4000" dirty="0"/>
          </a:p>
        </p:txBody>
      </p:sp>
      <p:pic>
        <p:nvPicPr>
          <p:cNvPr id="8" name="Picture 7" descr="A graph of sales and prices&#10;&#10;Description automatically generated with medium confidence">
            <a:extLst>
              <a:ext uri="{FF2B5EF4-FFF2-40B4-BE49-F238E27FC236}">
                <a16:creationId xmlns:a16="http://schemas.microsoft.com/office/drawing/2014/main" id="{BC1080D3-1968-217B-E12C-88FE1EAA9E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0302" y="805213"/>
            <a:ext cx="6962387" cy="5221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1876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41BEC53-B1B0-058C-B2EC-3C7D22040C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05213"/>
            <a:ext cx="6561494" cy="830997"/>
          </a:xfrm>
        </p:spPr>
        <p:txBody>
          <a:bodyPr/>
          <a:lstStyle/>
          <a:p>
            <a:r>
              <a:rPr lang="en-US" dirty="0" err="1"/>
              <a:t>BoxCox</a:t>
            </a:r>
            <a:r>
              <a:rPr lang="en-US" dirty="0"/>
              <a:t> Transformation</a:t>
            </a:r>
            <a:endParaRPr lang="en-IN" dirty="0"/>
          </a:p>
        </p:txBody>
      </p:sp>
      <p:pic>
        <p:nvPicPr>
          <p:cNvPr id="6" name="Picture 5" descr="A graph showing a number of blue lines&#10;&#10;Description automatically generated">
            <a:extLst>
              <a:ext uri="{FF2B5EF4-FFF2-40B4-BE49-F238E27FC236}">
                <a16:creationId xmlns:a16="http://schemas.microsoft.com/office/drawing/2014/main" id="{0B28030C-4EC8-978A-727C-DCDB2AA91B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6425" y="2044700"/>
            <a:ext cx="7256624" cy="3628312"/>
          </a:xfrm>
          <a:prstGeom prst="rect">
            <a:avLst/>
          </a:prstGeom>
        </p:spPr>
      </p:pic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46DCD0F4-A279-D909-490A-8584E4D7B03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0400" y="2044700"/>
            <a:ext cx="4275138" cy="3560763"/>
          </a:xfrm>
        </p:spPr>
        <p:txBody>
          <a:bodyPr/>
          <a:lstStyle/>
          <a:p>
            <a:r>
              <a:rPr lang="en-IN" dirty="0"/>
              <a:t>Augmented Dickey-Fuller Test</a:t>
            </a:r>
          </a:p>
          <a:p>
            <a:pPr marL="0" indent="0">
              <a:buNone/>
            </a:pPr>
            <a:r>
              <a:rPr lang="en-US" dirty="0"/>
              <a:t>p-value = 0.01</a:t>
            </a:r>
          </a:p>
          <a:p>
            <a:pPr marL="0" indent="0">
              <a:buNone/>
            </a:pPr>
            <a:r>
              <a:rPr lang="en-US" dirty="0"/>
              <a:t>alternative hypothesis: stationary</a:t>
            </a:r>
          </a:p>
          <a:p>
            <a:r>
              <a:rPr lang="en-US" dirty="0"/>
              <a:t>KPSS Test for Level Stationarity</a:t>
            </a:r>
          </a:p>
          <a:p>
            <a:pPr marL="0" indent="0">
              <a:buNone/>
            </a:pPr>
            <a:r>
              <a:rPr lang="en-US" dirty="0"/>
              <a:t>p-value = 0.1</a:t>
            </a:r>
          </a:p>
          <a:p>
            <a:r>
              <a:rPr lang="en-IN" dirty="0"/>
              <a:t>studentized Breusch-Pagan test</a:t>
            </a:r>
          </a:p>
          <a:p>
            <a:pPr marL="0" indent="0">
              <a:buNone/>
            </a:pPr>
            <a:r>
              <a:rPr lang="en-IN" dirty="0"/>
              <a:t>p-value = 0.3053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238098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CDCCB7-B8EC-2D9E-6831-4B641DCF0C0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0399" y="2044700"/>
            <a:ext cx="10713617" cy="3560763"/>
          </a:xfrm>
        </p:spPr>
        <p:txBody>
          <a:bodyPr/>
          <a:lstStyle/>
          <a:p>
            <a:r>
              <a:rPr lang="en-US" dirty="0"/>
              <a:t>Fit a full model with all five predictors: </a:t>
            </a:r>
            <a:r>
              <a:rPr lang="en-US" b="1" dirty="0"/>
              <a:t>time</a:t>
            </a:r>
            <a:r>
              <a:rPr lang="en-US" dirty="0"/>
              <a:t> , Supply of New Houses (</a:t>
            </a:r>
            <a:r>
              <a:rPr lang="en-US" b="1" dirty="0"/>
              <a:t>MSACSR</a:t>
            </a:r>
            <a:r>
              <a:rPr lang="en-US" dirty="0"/>
              <a:t>), Housing Units Started (</a:t>
            </a:r>
            <a:r>
              <a:rPr lang="en-US" b="1" dirty="0"/>
              <a:t>HOUST</a:t>
            </a:r>
            <a:r>
              <a:rPr lang="en-US" dirty="0"/>
              <a:t>), Homeownership Rate (</a:t>
            </a:r>
            <a:r>
              <a:rPr lang="en-US" b="1" dirty="0"/>
              <a:t>RHORUSQ156N</a:t>
            </a:r>
            <a:r>
              <a:rPr lang="en-US" dirty="0"/>
              <a:t>), and 30-Year Fixed Rate Mortgage (</a:t>
            </a:r>
            <a:r>
              <a:rPr lang="en-US" b="1" dirty="0"/>
              <a:t>MORTGAGE30US</a:t>
            </a:r>
            <a:r>
              <a:rPr lang="en-US" dirty="0"/>
              <a:t>).</a:t>
            </a:r>
          </a:p>
          <a:p>
            <a:r>
              <a:rPr lang="en-US" dirty="0"/>
              <a:t>Use the </a:t>
            </a:r>
            <a:r>
              <a:rPr lang="en-US" b="1" dirty="0"/>
              <a:t>step-wise algorithm </a:t>
            </a:r>
            <a:r>
              <a:rPr lang="en-US" dirty="0"/>
              <a:t>to find the optimum model.</a:t>
            </a:r>
          </a:p>
          <a:p>
            <a:r>
              <a:rPr lang="en-US" dirty="0"/>
              <a:t>Run the algorithm in “</a:t>
            </a:r>
            <a:r>
              <a:rPr lang="en-US" b="1" dirty="0"/>
              <a:t>both</a:t>
            </a:r>
            <a:r>
              <a:rPr lang="en-US" dirty="0"/>
              <a:t>” directions to add/remove variables one-by-one to find the lowest ICs.</a:t>
            </a:r>
          </a:p>
          <a:p>
            <a:r>
              <a:rPr lang="en-US" dirty="0"/>
              <a:t>Use Akaike information criterion (</a:t>
            </a:r>
            <a:r>
              <a:rPr lang="en-US" b="1" dirty="0"/>
              <a:t>AIC</a:t>
            </a:r>
            <a:r>
              <a:rPr lang="en-US" dirty="0"/>
              <a:t>) to find the best model.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5AA1B60-E66B-F1C6-2B78-28876026B0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05213"/>
            <a:ext cx="5563118" cy="830997"/>
          </a:xfrm>
        </p:spPr>
        <p:txBody>
          <a:bodyPr/>
          <a:lstStyle/>
          <a:p>
            <a:r>
              <a:rPr lang="en-US" dirty="0"/>
              <a:t>Regression Analysis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000002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A86A9EC-640F-47FB-AA92-2851B30123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4785" y="653662"/>
            <a:ext cx="10722429" cy="700115"/>
          </a:xfrm>
        </p:spPr>
        <p:txBody>
          <a:bodyPr/>
          <a:lstStyle/>
          <a:p>
            <a:pPr algn="l"/>
            <a:r>
              <a:rPr lang="en-US" dirty="0"/>
              <a:t>Model Selection by Step-wise Algorithm</a:t>
            </a:r>
          </a:p>
        </p:txBody>
      </p:sp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9A8E8C2A-A8BD-45E2-9295-7C18164F12B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55811681"/>
              </p:ext>
            </p:extLst>
          </p:nvPr>
        </p:nvGraphicFramePr>
        <p:xfrm>
          <a:off x="1028700" y="2239282"/>
          <a:ext cx="10428514" cy="2286000"/>
        </p:xfrm>
        <a:graphic>
          <a:graphicData uri="http://schemas.openxmlformats.org/drawingml/2006/table">
            <a:tbl>
              <a:tblPr firstRow="1">
                <a:tableStyleId>{69012ECD-51FC-41F1-AA8D-1B2483CD663E}</a:tableStyleId>
              </a:tblPr>
              <a:tblGrid>
                <a:gridCol w="8021994">
                  <a:extLst>
                    <a:ext uri="{9D8B030D-6E8A-4147-A177-3AD203B41FA5}">
                      <a16:colId xmlns:a16="http://schemas.microsoft.com/office/drawing/2014/main" val="1689330750"/>
                    </a:ext>
                  </a:extLst>
                </a:gridCol>
                <a:gridCol w="2406520">
                  <a:extLst>
                    <a:ext uri="{9D8B030D-6E8A-4147-A177-3AD203B41FA5}">
                      <a16:colId xmlns:a16="http://schemas.microsoft.com/office/drawing/2014/main" val="2660631934"/>
                    </a:ext>
                  </a:extLst>
                </a:gridCol>
              </a:tblGrid>
              <a:tr h="57150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+mn-lt"/>
                          <a:cs typeface="Biome Light" panose="020B0303030204020804" pitchFamily="34" charset="0"/>
                        </a:rPr>
                        <a:t>Model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+mn-lt"/>
                          <a:cs typeface="Biome Light" panose="020B0303030204020804" pitchFamily="34" charset="0"/>
                        </a:rPr>
                        <a:t>AIC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9928716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MSPUS ~ time(MSPUS) + HOUST+ MORTGAGE30US + MSACSR + RHORUSQ156N</a:t>
                      </a:r>
                      <a:endParaRPr lang="en-US" sz="1600" dirty="0">
                        <a:solidFill>
                          <a:schemeClr val="tx1"/>
                        </a:solidFill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Start: 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-2178.18</a:t>
                      </a:r>
                      <a:endParaRPr lang="en-US" sz="1600" dirty="0">
                        <a:solidFill>
                          <a:schemeClr val="tx1"/>
                        </a:solidFill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60208656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MSPUS ~ time(MSPUS) + HOUST+ MORTGAGE30US + MSACSR</a:t>
                      </a:r>
                      <a:endParaRPr lang="en-US" sz="1600" dirty="0">
                        <a:solidFill>
                          <a:schemeClr val="tx1"/>
                        </a:solidFill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Step: -2178.53</a:t>
                      </a:r>
                      <a:endParaRPr lang="en-US" sz="1600" dirty="0">
                        <a:solidFill>
                          <a:schemeClr val="tx1"/>
                        </a:solidFill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4243071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00B050"/>
                          </a:solidFill>
                        </a:rPr>
                        <a:t> MSPUS ~ time(MSPUS) + MORTGAGE30US + MSACSR</a:t>
                      </a:r>
                      <a:endParaRPr lang="en-US" sz="1600" dirty="0">
                        <a:solidFill>
                          <a:srgbClr val="00B050"/>
                        </a:solidFill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0B050"/>
                          </a:solidFill>
                        </a:rPr>
                        <a:t>Step: -2179.4</a:t>
                      </a:r>
                      <a:endParaRPr lang="en-US" sz="1600" dirty="0">
                        <a:solidFill>
                          <a:srgbClr val="00B050"/>
                        </a:solidFill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808797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BE5B2651-5F99-AAFD-FC9C-0C52C32A4F95}"/>
              </a:ext>
            </a:extLst>
          </p:cNvPr>
          <p:cNvSpPr txBox="1"/>
          <p:nvPr/>
        </p:nvSpPr>
        <p:spPr>
          <a:xfrm>
            <a:off x="1028700" y="5495731"/>
            <a:ext cx="104285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conclude that </a:t>
            </a:r>
            <a:r>
              <a:rPr lang="en-US" b="1" dirty="0"/>
              <a:t>MSACSR</a:t>
            </a:r>
            <a:r>
              <a:rPr lang="en-US" sz="1800" i="0" u="none" strike="noStrike" baseline="0" dirty="0">
                <a:latin typeface="LMRoman10-Regular"/>
              </a:rPr>
              <a:t> (Median Sales Price of Houses Sold</a:t>
            </a:r>
            <a:r>
              <a:rPr lang="en-US" dirty="0"/>
              <a:t>) and </a:t>
            </a:r>
            <a:r>
              <a:rPr lang="en-US" b="1" dirty="0"/>
              <a:t>MORTGAGE30US</a:t>
            </a:r>
            <a:r>
              <a:rPr lang="en-US" dirty="0"/>
              <a:t> (</a:t>
            </a:r>
            <a:r>
              <a:rPr lang="en-US" sz="1800" i="0" u="none" strike="noStrike" baseline="0" dirty="0">
                <a:latin typeface="LMRoman10-Regular"/>
              </a:rPr>
              <a:t>30 Year Fixed Rate Mortgage Average</a:t>
            </a:r>
            <a:r>
              <a:rPr lang="en-US" dirty="0"/>
              <a:t>) are significant predictors of housing prices based on AIC criteria.</a:t>
            </a:r>
          </a:p>
        </p:txBody>
      </p:sp>
    </p:spTree>
    <p:extLst>
      <p:ext uri="{BB962C8B-B14F-4D97-AF65-F5344CB8AC3E}">
        <p14:creationId xmlns:p14="http://schemas.microsoft.com/office/powerpoint/2010/main" val="25754214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95D22A-9288-F5FC-44F0-E00AE9D74FF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0400" y="2044700"/>
            <a:ext cx="4010411" cy="4008087"/>
          </a:xfrm>
        </p:spPr>
        <p:txBody>
          <a:bodyPr/>
          <a:lstStyle/>
          <a:p>
            <a:r>
              <a:rPr lang="en-US" dirty="0"/>
              <a:t>Check the assumption of uncorrelated errors:</a:t>
            </a:r>
          </a:p>
          <a:p>
            <a:r>
              <a:rPr lang="en-US" dirty="0" err="1"/>
              <a:t>Ljung</a:t>
            </a:r>
            <a:r>
              <a:rPr lang="en-US" dirty="0"/>
              <a:t>-Box test: </a:t>
            </a:r>
            <a:r>
              <a:rPr lang="en-US" dirty="0" err="1"/>
              <a:t>df</a:t>
            </a:r>
            <a:r>
              <a:rPr lang="en-US" dirty="0"/>
              <a:t> = 10, p-value = 0.0004985</a:t>
            </a:r>
          </a:p>
          <a:p>
            <a:r>
              <a:rPr lang="en-US" dirty="0"/>
              <a:t>ACF plot shows the residuals are not independently distributed. 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7A075E6-83A3-8876-B67B-D6CDAC5756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05213"/>
            <a:ext cx="5073016" cy="830997"/>
          </a:xfrm>
        </p:spPr>
        <p:txBody>
          <a:bodyPr/>
          <a:lstStyle/>
          <a:p>
            <a:r>
              <a:rPr lang="en-US" dirty="0"/>
              <a:t>Residual Analysis</a:t>
            </a:r>
            <a:endParaRPr lang="en-IN" dirty="0"/>
          </a:p>
        </p:txBody>
      </p:sp>
      <p:pic>
        <p:nvPicPr>
          <p:cNvPr id="6" name="Picture 5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16EEC436-73E3-DBF9-6C6C-E95DA9906B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0811" y="1959429"/>
            <a:ext cx="7292068" cy="3646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7987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87C77C-E6E1-B5DB-AEEA-C45939E2BE8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ACF cuts off after lag 1.</a:t>
            </a:r>
          </a:p>
          <a:p>
            <a:r>
              <a:rPr lang="en-US" dirty="0"/>
              <a:t> PACF cuts off after lag 1.</a:t>
            </a:r>
          </a:p>
          <a:p>
            <a:r>
              <a:rPr lang="en-US" dirty="0"/>
              <a:t>ARMA(1,1) looks like a good fit for the residuals.</a:t>
            </a:r>
          </a:p>
          <a:p>
            <a:r>
              <a:rPr lang="en-US" b="1" dirty="0"/>
              <a:t>Carry out Regression with autocorrelated errors.</a:t>
            </a:r>
          </a:p>
          <a:p>
            <a:endParaRPr lang="en-IN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0D4015E-76EC-4432-D077-8D7BA6A3A5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399" y="805213"/>
            <a:ext cx="4807339" cy="830997"/>
          </a:xfrm>
        </p:spPr>
        <p:txBody>
          <a:bodyPr/>
          <a:lstStyle/>
          <a:p>
            <a:r>
              <a:rPr lang="en-US" dirty="0"/>
              <a:t>Residual Analysis</a:t>
            </a:r>
            <a:endParaRPr lang="en-IN" dirty="0"/>
          </a:p>
        </p:txBody>
      </p:sp>
      <p:pic>
        <p:nvPicPr>
          <p:cNvPr id="6" name="Picture 5" descr="A graph with lines and text&#10;&#10;Description automatically generated">
            <a:extLst>
              <a:ext uri="{FF2B5EF4-FFF2-40B4-BE49-F238E27FC236}">
                <a16:creationId xmlns:a16="http://schemas.microsoft.com/office/drawing/2014/main" id="{9997CD1B-FB52-9917-49A4-1A5B141771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8327" y="545019"/>
            <a:ext cx="5915608" cy="2957804"/>
          </a:xfrm>
          <a:prstGeom prst="rect">
            <a:avLst/>
          </a:prstGeom>
        </p:spPr>
      </p:pic>
      <p:pic>
        <p:nvPicPr>
          <p:cNvPr id="8" name="Picture 7" descr="A graph with lines and text&#10;&#10;Description automatically generated">
            <a:extLst>
              <a:ext uri="{FF2B5EF4-FFF2-40B4-BE49-F238E27FC236}">
                <a16:creationId xmlns:a16="http://schemas.microsoft.com/office/drawing/2014/main" id="{B33AD439-8DEA-6715-BDFF-0895F10232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8325" y="3555740"/>
            <a:ext cx="5915609" cy="2957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5328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124E76-FCF3-09A6-13A7-337BB6DC655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SARIMA (1,1,1) x (0,0,0)</a:t>
            </a:r>
            <a:r>
              <a:rPr lang="en-US" sz="1400" dirty="0"/>
              <a:t>4 </a:t>
            </a:r>
            <a:r>
              <a:rPr lang="en-US" dirty="0"/>
              <a:t>shows the best performance among all models tested.</a:t>
            </a:r>
            <a:endParaRPr lang="en-US" sz="1400" dirty="0"/>
          </a:p>
          <a:p>
            <a:r>
              <a:rPr lang="en-US" dirty="0"/>
              <a:t>The ACF of residuals show that they now resemble white noise.</a:t>
            </a:r>
          </a:p>
          <a:p>
            <a:endParaRPr lang="en-IN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6DAF800-AF12-5D92-5CF0-8B81D35482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05213"/>
            <a:ext cx="10396376" cy="830997"/>
          </a:xfrm>
        </p:spPr>
        <p:txBody>
          <a:bodyPr/>
          <a:lstStyle/>
          <a:p>
            <a:r>
              <a:rPr lang="en-US" dirty="0"/>
              <a:t>Regression with autocorrelated errors</a:t>
            </a:r>
            <a:endParaRPr lang="en-IN" dirty="0"/>
          </a:p>
        </p:txBody>
      </p:sp>
      <p:pic>
        <p:nvPicPr>
          <p:cNvPr id="6" name="Picture 5" descr="A graph of 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04DDAEF2-C400-86B3-7FB9-1D3D9147CF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5538" y="2044700"/>
            <a:ext cx="6844002" cy="3422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5600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410A5C-6175-4ADE-2308-328A0F1D0A7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Carry out the forecasting of the stationary series using </a:t>
            </a:r>
            <a:r>
              <a:rPr lang="en-US" i="1" dirty="0" err="1"/>
              <a:t>sarima.for</a:t>
            </a:r>
            <a:r>
              <a:rPr lang="en-US" i="1" dirty="0"/>
              <a:t>() </a:t>
            </a:r>
            <a:r>
              <a:rPr lang="en-US" dirty="0"/>
              <a:t>function.</a:t>
            </a:r>
          </a:p>
          <a:p>
            <a:endParaRPr lang="en-IN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0C06654-EA79-CF64-2E4A-F2372A8C7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Forecasting</a:t>
            </a:r>
            <a:endParaRPr lang="en-IN" dirty="0"/>
          </a:p>
        </p:txBody>
      </p:sp>
      <p:pic>
        <p:nvPicPr>
          <p:cNvPr id="6" name="Picture 5" descr="A graph showing a number of lines&#10;&#10;Description automatically generated with medium confidence">
            <a:extLst>
              <a:ext uri="{FF2B5EF4-FFF2-40B4-BE49-F238E27FC236}">
                <a16:creationId xmlns:a16="http://schemas.microsoft.com/office/drawing/2014/main" id="{71606E9B-3139-F07C-E6C0-35F6CE5682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5538" y="1220711"/>
            <a:ext cx="6862666" cy="3431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768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06E6B8-FE00-2302-3413-A55D82F429D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Forecasted Values: </a:t>
            </a:r>
          </a:p>
          <a:p>
            <a:pPr marL="0" indent="0">
              <a:buNone/>
            </a:pPr>
            <a:r>
              <a:rPr lang="en-US" dirty="0"/>
              <a:t>2024 Qtr1: 419656.1</a:t>
            </a:r>
          </a:p>
          <a:p>
            <a:pPr marL="0" indent="0">
              <a:buNone/>
            </a:pPr>
            <a:r>
              <a:rPr lang="en-US" dirty="0"/>
              <a:t>2024 Qtr2: 415300.8</a:t>
            </a:r>
          </a:p>
          <a:p>
            <a:pPr marL="0" indent="0">
              <a:buNone/>
            </a:pPr>
            <a:r>
              <a:rPr lang="en-US" dirty="0"/>
              <a:t>2024 Qtr3: 412832.8</a:t>
            </a:r>
          </a:p>
          <a:p>
            <a:pPr marL="0" indent="0">
              <a:buNone/>
            </a:pPr>
            <a:r>
              <a:rPr lang="en-US" dirty="0"/>
              <a:t>2024 Qtr4: 409781.8</a:t>
            </a:r>
          </a:p>
          <a:p>
            <a:pPr marL="0" indent="0">
              <a:buNone/>
            </a:pPr>
            <a:r>
              <a:rPr lang="en-US" dirty="0"/>
              <a:t>2025 Qtr1: 406890.7</a:t>
            </a:r>
            <a:endParaRPr lang="en-IN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2909328-A775-7D8A-0D6B-E0B5C2A5E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Forecasting</a:t>
            </a:r>
            <a:endParaRPr lang="en-IN" dirty="0"/>
          </a:p>
        </p:txBody>
      </p:sp>
      <p:pic>
        <p:nvPicPr>
          <p:cNvPr id="6" name="Picture 5" descr="A graph showing the price of houses&#10;&#10;Description automatically generated">
            <a:extLst>
              <a:ext uri="{FF2B5EF4-FFF2-40B4-BE49-F238E27FC236}">
                <a16:creationId xmlns:a16="http://schemas.microsoft.com/office/drawing/2014/main" id="{D61D8709-0142-ED0A-F8FE-51A16FF864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7400" y="2044700"/>
            <a:ext cx="8483600" cy="424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8860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3EAE21-65CE-4BE2-AA94-24700A6B789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0400" y="2044700"/>
            <a:ext cx="3749672" cy="3560763"/>
          </a:xfrm>
        </p:spPr>
        <p:txBody>
          <a:bodyPr/>
          <a:lstStyle/>
          <a:p>
            <a:r>
              <a:rPr lang="en-US" dirty="0"/>
              <a:t>The plot of squared residuals from the ARIMA fit shows the residuals have conditional heteroscedasticity.</a:t>
            </a:r>
          </a:p>
          <a:p>
            <a:r>
              <a:rPr lang="en-US" dirty="0"/>
              <a:t>An ARCH/GARCH model should work well to model this.</a:t>
            </a:r>
          </a:p>
          <a:p>
            <a:r>
              <a:rPr lang="en-US" dirty="0"/>
              <a:t>We will fit three ARCH models: GARCH, IGARCH &amp; APARCH</a:t>
            </a:r>
            <a:endParaRPr lang="en-IN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DCD325B-31D0-C476-7646-03C721EBC8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C</a:t>
            </a:r>
            <a:endParaRPr lang="en-IN" dirty="0"/>
          </a:p>
        </p:txBody>
      </p:sp>
      <p:pic>
        <p:nvPicPr>
          <p:cNvPr id="6" name="Picture 5" descr="A graph showing a number of red lines&#10;&#10;Description automatically generated">
            <a:extLst>
              <a:ext uri="{FF2B5EF4-FFF2-40B4-BE49-F238E27FC236}">
                <a16:creationId xmlns:a16="http://schemas.microsoft.com/office/drawing/2014/main" id="{8622F889-8DA0-0562-E0EC-95F91472BB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0072" y="2044699"/>
            <a:ext cx="7121528" cy="3560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1726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1EF53E3-F88C-4203-A489-8C9D57513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F03AADD-A4FE-4CE8-944C-3F9C9777F0A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0400" y="2044700"/>
            <a:ext cx="5189894" cy="3560763"/>
          </a:xfrm>
        </p:spPr>
        <p:txBody>
          <a:bodyPr/>
          <a:lstStyle/>
          <a:p>
            <a:pPr algn="l"/>
            <a:r>
              <a:rPr lang="en-US" sz="1800" b="0" i="1" u="none" strike="noStrike" baseline="0" dirty="0">
                <a:latin typeface="LMRoman10-Italic"/>
              </a:rPr>
              <a:t>Federal Reserve Economic Data (FRED) </a:t>
            </a:r>
            <a:r>
              <a:rPr lang="en-US" sz="1800" b="0" i="0" u="none" strike="noStrike" baseline="0" dirty="0">
                <a:latin typeface="LMRoman10-Regular"/>
              </a:rPr>
              <a:t>is a comprehensive database maintained by the Federal Reserve </a:t>
            </a:r>
            <a:r>
              <a:rPr lang="en-IN" sz="1800" b="0" i="0" u="none" strike="noStrike" baseline="0" dirty="0">
                <a:latin typeface="LMRoman10-Regular"/>
              </a:rPr>
              <a:t>Bank of St. Louis.</a:t>
            </a:r>
            <a:r>
              <a:rPr lang="en-US" dirty="0"/>
              <a:t>​</a:t>
            </a:r>
          </a:p>
          <a:p>
            <a:pPr algn="l"/>
            <a:endParaRPr lang="en-IN" sz="1800" b="0" i="0" u="none" strike="noStrike" baseline="0" dirty="0">
              <a:latin typeface="LMRoman10-Regular"/>
            </a:endParaRPr>
          </a:p>
          <a:p>
            <a:pPr algn="l"/>
            <a:r>
              <a:rPr lang="en-IN" sz="1800" b="0" i="0" u="none" strike="noStrike" baseline="0" dirty="0">
                <a:latin typeface="LMRoman10-Regular"/>
              </a:rPr>
              <a:t>Aggregates </a:t>
            </a:r>
            <a:r>
              <a:rPr lang="en-US" sz="1800" b="0" i="0" u="none" strike="noStrike" baseline="0" dirty="0">
                <a:latin typeface="LMRoman10-Regular"/>
              </a:rPr>
              <a:t>data from various government agencies, international organizations, and other sources.</a:t>
            </a:r>
          </a:p>
          <a:p>
            <a:pPr algn="l"/>
            <a:endParaRPr lang="en-US" dirty="0"/>
          </a:p>
        </p:txBody>
      </p:sp>
      <p:pic>
        <p:nvPicPr>
          <p:cNvPr id="14" name="Picture 13" descr="A black and grey logo&#10;&#10;Description automatically generated">
            <a:extLst>
              <a:ext uri="{FF2B5EF4-FFF2-40B4-BE49-F238E27FC236}">
                <a16:creationId xmlns:a16="http://schemas.microsoft.com/office/drawing/2014/main" id="{2EC0D0DD-9310-9582-4746-6E0F566A31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6464" y="2853477"/>
            <a:ext cx="3810000" cy="1219200"/>
          </a:xfrm>
          <a:prstGeom prst="rect">
            <a:avLst/>
          </a:prstGeom>
        </p:spPr>
      </p:pic>
      <p:pic>
        <p:nvPicPr>
          <p:cNvPr id="16" name="Picture 15" descr="A black and white logo&#10;&#10;Description automatically generated">
            <a:extLst>
              <a:ext uri="{FF2B5EF4-FFF2-40B4-BE49-F238E27FC236}">
                <a16:creationId xmlns:a16="http://schemas.microsoft.com/office/drawing/2014/main" id="{B996D3FE-FA7F-6365-5534-DC2F0494B0F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7256464" y="2044700"/>
            <a:ext cx="3656832" cy="740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7703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9B47B7-B0FE-FC25-A0C4-B1CBDB83BAC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0400" y="2044700"/>
            <a:ext cx="10704286" cy="3560763"/>
          </a:xfrm>
        </p:spPr>
        <p:txBody>
          <a:bodyPr/>
          <a:lstStyle/>
          <a:p>
            <a:r>
              <a:rPr lang="en-US" dirty="0"/>
              <a:t>GARCH models assume stationarity. Use the log-differenced series for GARCH model which is stationary.</a:t>
            </a:r>
          </a:p>
          <a:p>
            <a:r>
              <a:rPr lang="en-US" dirty="0"/>
              <a:t>There is a need to evaluate the mean model </a:t>
            </a:r>
            <a:r>
              <a:rPr lang="en-US" i="1" dirty="0"/>
              <a:t>ARMA Order </a:t>
            </a:r>
            <a:r>
              <a:rPr lang="en-US" dirty="0"/>
              <a:t>and </a:t>
            </a:r>
            <a:r>
              <a:rPr lang="en-US" i="1" dirty="0"/>
              <a:t>GARCH order </a:t>
            </a:r>
            <a:r>
              <a:rPr lang="en-US" dirty="0"/>
              <a:t>simultaneously to fit an </a:t>
            </a:r>
            <a:r>
              <a:rPr lang="en-US" b="1" dirty="0"/>
              <a:t>ARMA-GARCH</a:t>
            </a:r>
            <a:r>
              <a:rPr lang="en-US" dirty="0"/>
              <a:t> model.</a:t>
            </a:r>
          </a:p>
          <a:p>
            <a:r>
              <a:rPr lang="en-US" dirty="0"/>
              <a:t>The mean model uses ARMA that generates the forecast for the mean of the time series, while the GARCH model generates the forecast for the variance.</a:t>
            </a:r>
          </a:p>
          <a:p>
            <a:r>
              <a:rPr lang="en-US" dirty="0"/>
              <a:t>The mean model will use an ARMA(1,1) and then we use different GARCH model orders. </a:t>
            </a:r>
          </a:p>
          <a:p>
            <a:r>
              <a:rPr lang="en-US" dirty="0"/>
              <a:t>GARCH(1,1):</a:t>
            </a:r>
            <a:endParaRPr lang="en-IN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72C3E1D-AE4E-8073-6F10-2F46D6490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399" y="805213"/>
            <a:ext cx="10704286" cy="830997"/>
          </a:xfrm>
        </p:spPr>
        <p:txBody>
          <a:bodyPr/>
          <a:lstStyle/>
          <a:p>
            <a:r>
              <a:rPr lang="en-US" sz="3200" dirty="0"/>
              <a:t>Generalized Autoregressive Conditional Heteroskedasticity (GARCH)</a:t>
            </a:r>
            <a:endParaRPr lang="en-IN" sz="3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9FD4FF-7818-306C-8509-EA3EE38999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4392" y="5847999"/>
            <a:ext cx="2466975" cy="40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6175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A86A9EC-640F-47FB-AA92-2851B3012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ARMA-GARCH Model Selection</a:t>
            </a:r>
          </a:p>
        </p:txBody>
      </p:sp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9A8E8C2A-A8BD-45E2-9295-7C18164F12B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7533589"/>
              </p:ext>
            </p:extLst>
          </p:nvPr>
        </p:nvGraphicFramePr>
        <p:xfrm>
          <a:off x="1028700" y="2239282"/>
          <a:ext cx="10134600" cy="3429000"/>
        </p:xfrm>
        <a:graphic>
          <a:graphicData uri="http://schemas.openxmlformats.org/drawingml/2006/table">
            <a:tbl>
              <a:tblPr firstRow="1">
                <a:tableStyleId>{69012ECD-51FC-41F1-AA8D-1B2483CD663E}</a:tableStyleId>
              </a:tblPr>
              <a:tblGrid>
                <a:gridCol w="2731537">
                  <a:extLst>
                    <a:ext uri="{9D8B030D-6E8A-4147-A177-3AD203B41FA5}">
                      <a16:colId xmlns:a16="http://schemas.microsoft.com/office/drawing/2014/main" val="1689330750"/>
                    </a:ext>
                  </a:extLst>
                </a:gridCol>
                <a:gridCol w="1322303">
                  <a:extLst>
                    <a:ext uri="{9D8B030D-6E8A-4147-A177-3AD203B41FA5}">
                      <a16:colId xmlns:a16="http://schemas.microsoft.com/office/drawing/2014/main" val="2660631934"/>
                    </a:ext>
                  </a:extLst>
                </a:gridCol>
                <a:gridCol w="2026920">
                  <a:extLst>
                    <a:ext uri="{9D8B030D-6E8A-4147-A177-3AD203B41FA5}">
                      <a16:colId xmlns:a16="http://schemas.microsoft.com/office/drawing/2014/main" val="3909717689"/>
                    </a:ext>
                  </a:extLst>
                </a:gridCol>
                <a:gridCol w="2026920">
                  <a:extLst>
                    <a:ext uri="{9D8B030D-6E8A-4147-A177-3AD203B41FA5}">
                      <a16:colId xmlns:a16="http://schemas.microsoft.com/office/drawing/2014/main" val="1603189107"/>
                    </a:ext>
                  </a:extLst>
                </a:gridCol>
                <a:gridCol w="2026920">
                  <a:extLst>
                    <a:ext uri="{9D8B030D-6E8A-4147-A177-3AD203B41FA5}">
                      <a16:colId xmlns:a16="http://schemas.microsoft.com/office/drawing/2014/main" val="1897606603"/>
                    </a:ext>
                  </a:extLst>
                </a:gridCol>
              </a:tblGrid>
              <a:tr h="571500">
                <a:tc>
                  <a:txBody>
                    <a:bodyPr/>
                    <a:lstStyle/>
                    <a:p>
                      <a:endParaRPr lang="en-US" dirty="0"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+mn-lt"/>
                          <a:cs typeface="Biome Light" panose="020B0303030204020804" pitchFamily="34" charset="0"/>
                        </a:rPr>
                        <a:t>Akaike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+mn-lt"/>
                          <a:cs typeface="Biome Light" panose="020B0303030204020804" pitchFamily="34" charset="0"/>
                        </a:rPr>
                        <a:t>Bayes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+mn-lt"/>
                          <a:cs typeface="Biome Light" panose="020B0303030204020804" pitchFamily="34" charset="0"/>
                        </a:rPr>
                        <a:t>Shibata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+mn-lt"/>
                          <a:cs typeface="Biome Light" panose="020B0303030204020804" pitchFamily="34" charset="0"/>
                        </a:rPr>
                        <a:t>Hannan-Quinn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9928716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600" dirty="0" err="1">
                          <a:solidFill>
                            <a:schemeClr val="tx1"/>
                          </a:solidFill>
                        </a:rPr>
                        <a:t>sGARCH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(1,0) + ARFIMA(1,0,1)</a:t>
                      </a:r>
                      <a:endParaRPr lang="en-US" sz="1600" dirty="0">
                        <a:solidFill>
                          <a:schemeClr val="tx1"/>
                        </a:solidFill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20.553</a:t>
                      </a:r>
                      <a:endParaRPr lang="en-US" sz="1600" dirty="0">
                        <a:solidFill>
                          <a:schemeClr val="tx1"/>
                        </a:solidFill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20.633</a:t>
                      </a:r>
                      <a:endParaRPr lang="en-US" sz="1600" dirty="0">
                        <a:solidFill>
                          <a:schemeClr val="tx1"/>
                        </a:solidFill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>
                    <a:lnT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20.552</a:t>
                      </a:r>
                      <a:endParaRPr lang="en-US" sz="1600" dirty="0">
                        <a:solidFill>
                          <a:schemeClr val="tx1"/>
                        </a:solidFill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>
                    <a:lnT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20.586</a:t>
                      </a:r>
                      <a:endParaRPr lang="en-US" sz="1600" dirty="0">
                        <a:solidFill>
                          <a:schemeClr val="tx1"/>
                        </a:solidFill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60208656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r>
                        <a:rPr lang="en-US" sz="1600" dirty="0" err="1">
                          <a:solidFill>
                            <a:schemeClr val="tx1"/>
                          </a:solidFill>
                        </a:rPr>
                        <a:t>sGARCH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(0,1) + ARFIMA(1,0,1)</a:t>
                      </a:r>
                      <a:endParaRPr lang="en-US" sz="1600" dirty="0">
                        <a:solidFill>
                          <a:schemeClr val="tx1"/>
                        </a:solidFill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10.578</a:t>
                      </a:r>
                      <a:endParaRPr lang="en-US" sz="1600" dirty="0">
                        <a:solidFill>
                          <a:schemeClr val="tx1"/>
                        </a:solidFill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10.658</a:t>
                      </a:r>
                      <a:endParaRPr lang="en-US" sz="1600" dirty="0">
                        <a:solidFill>
                          <a:schemeClr val="tx1"/>
                        </a:solidFill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10.577</a:t>
                      </a:r>
                      <a:endParaRPr lang="en-US" sz="1600" dirty="0">
                        <a:solidFill>
                          <a:schemeClr val="tx1"/>
                        </a:solidFill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10.611</a:t>
                      </a:r>
                      <a:endParaRPr lang="en-US" sz="1600" dirty="0">
                        <a:solidFill>
                          <a:schemeClr val="tx1"/>
                        </a:solidFill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4243071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600" dirty="0" err="1">
                          <a:solidFill>
                            <a:schemeClr val="tx1"/>
                          </a:solidFill>
                        </a:rPr>
                        <a:t>sGARCH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(1,1) + ARFIMA(1,0,1)</a:t>
                      </a:r>
                      <a:endParaRPr lang="en-US" sz="1600" dirty="0">
                        <a:solidFill>
                          <a:schemeClr val="tx1"/>
                        </a:solidFill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8.4298</a:t>
                      </a:r>
                      <a:endParaRPr lang="en-US" sz="1600" dirty="0">
                        <a:solidFill>
                          <a:schemeClr val="tx1"/>
                        </a:solidFill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8.5257</a:t>
                      </a:r>
                      <a:endParaRPr lang="en-US" sz="1600" dirty="0">
                        <a:solidFill>
                          <a:schemeClr val="tx1"/>
                        </a:solidFill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8.4282</a:t>
                      </a:r>
                      <a:endParaRPr lang="en-US" sz="1600" dirty="0">
                        <a:solidFill>
                          <a:schemeClr val="tx1"/>
                        </a:solidFill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8.4686</a:t>
                      </a:r>
                      <a:endParaRPr lang="en-US" sz="1600" dirty="0">
                        <a:solidFill>
                          <a:schemeClr val="tx1"/>
                        </a:solidFill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808797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00B050"/>
                          </a:solidFill>
                          <a:latin typeface="+mn-lt"/>
                          <a:cs typeface="Biome Light" panose="020B0303030204020804" pitchFamily="34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B050"/>
                          </a:solidFill>
                          <a:latin typeface="+mn-lt"/>
                          <a:cs typeface="Biome Light" panose="020B0303030204020804" pitchFamily="34" charset="0"/>
                        </a:rPr>
                        <a:t>sGARCH</a:t>
                      </a:r>
                      <a:r>
                        <a:rPr lang="en-US" sz="1600" dirty="0">
                          <a:solidFill>
                            <a:srgbClr val="00B050"/>
                          </a:solidFill>
                          <a:latin typeface="+mn-lt"/>
                          <a:cs typeface="Biome Light" panose="020B0303030204020804" pitchFamily="34" charset="0"/>
                        </a:rPr>
                        <a:t>(2,1) + ARFIMA(1,0,1)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0B050"/>
                          </a:solidFill>
                          <a:latin typeface="+mn-lt"/>
                          <a:cs typeface="Biome Light" panose="020B0303030204020804" pitchFamily="34" charset="0"/>
                        </a:rPr>
                        <a:t>8.406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0B050"/>
                          </a:solidFill>
                          <a:latin typeface="+mn-lt"/>
                          <a:cs typeface="Biome Light" panose="020B0303030204020804" pitchFamily="34" charset="0"/>
                        </a:rPr>
                        <a:t>8.5179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0B050"/>
                          </a:solidFill>
                          <a:latin typeface="+mn-lt"/>
                          <a:cs typeface="Biome Light" panose="020B0303030204020804" pitchFamily="34" charset="0"/>
                        </a:rPr>
                        <a:t>8.4038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0B050"/>
                          </a:solidFill>
                          <a:latin typeface="+mn-lt"/>
                          <a:cs typeface="Biome Light" panose="020B0303030204020804" pitchFamily="34" charset="0"/>
                        </a:rPr>
                        <a:t>8.4512</a:t>
                      </a:r>
                    </a:p>
                  </a:txBody>
                  <a:tcPr anchor="ctr"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4495601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94259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648601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401AC7C-A4BC-9BAC-F775-94F581550C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399" y="805213"/>
            <a:ext cx="5077927" cy="830997"/>
          </a:xfrm>
        </p:spPr>
        <p:txBody>
          <a:bodyPr/>
          <a:lstStyle/>
          <a:p>
            <a:r>
              <a:rPr lang="en-US" dirty="0"/>
              <a:t>GARCH Model Fit</a:t>
            </a:r>
            <a:endParaRPr lang="en-IN" dirty="0"/>
          </a:p>
        </p:txBody>
      </p:sp>
      <p:pic>
        <p:nvPicPr>
          <p:cNvPr id="6" name="Picture 5" descr="A graph of a graph&#10;&#10;Description automatically generated">
            <a:extLst>
              <a:ext uri="{FF2B5EF4-FFF2-40B4-BE49-F238E27FC236}">
                <a16:creationId xmlns:a16="http://schemas.microsoft.com/office/drawing/2014/main" id="{1D220BA2-AEDC-6BC8-99ED-3B8FEFB35E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399" y="2134750"/>
            <a:ext cx="6141617" cy="4010107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B59524FC-F9FE-083B-6841-AE3C85A6ED8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0399" y="1636210"/>
            <a:ext cx="6356220" cy="698499"/>
          </a:xfrm>
        </p:spPr>
        <p:txBody>
          <a:bodyPr/>
          <a:lstStyle/>
          <a:p>
            <a:r>
              <a:rPr lang="en-US" dirty="0" err="1"/>
              <a:t>sGARCH</a:t>
            </a:r>
            <a:r>
              <a:rPr lang="en-US" dirty="0"/>
              <a:t>(2,1) + ARFIMA(1,0,1) model fit for the return</a:t>
            </a:r>
            <a:endParaRPr lang="en-IN" dirty="0"/>
          </a:p>
        </p:txBody>
      </p:sp>
      <p:pic>
        <p:nvPicPr>
          <p:cNvPr id="11" name="Picture 10" descr="A graph with lines and text&#10;&#10;Description automatically generated with medium confidence">
            <a:extLst>
              <a:ext uri="{FF2B5EF4-FFF2-40B4-BE49-F238E27FC236}">
                <a16:creationId xmlns:a16="http://schemas.microsoft.com/office/drawing/2014/main" id="{F31113C6-E15C-2924-CE8B-1C9EBB1475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7330" y="1272065"/>
            <a:ext cx="4738394" cy="2369197"/>
          </a:xfrm>
          <a:prstGeom prst="rect">
            <a:avLst/>
          </a:prstGeom>
        </p:spPr>
      </p:pic>
      <p:pic>
        <p:nvPicPr>
          <p:cNvPr id="13" name="Picture 12" descr="A graph with lines and text&#10;&#10;Description automatically generated with medium confidence">
            <a:extLst>
              <a:ext uri="{FF2B5EF4-FFF2-40B4-BE49-F238E27FC236}">
                <a16:creationId xmlns:a16="http://schemas.microsoft.com/office/drawing/2014/main" id="{05696284-07F6-1202-0F09-8C388BE04F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7330" y="3775660"/>
            <a:ext cx="4738393" cy="2369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5349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401AC7C-A4BC-9BAC-F775-94F581550C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05213"/>
            <a:ext cx="5656424" cy="830997"/>
          </a:xfrm>
        </p:spPr>
        <p:txBody>
          <a:bodyPr/>
          <a:lstStyle/>
          <a:p>
            <a:r>
              <a:rPr lang="en-US" dirty="0"/>
              <a:t>GARCH Forecast</a:t>
            </a:r>
            <a:endParaRPr lang="en-IN" dirty="0"/>
          </a:p>
        </p:txBody>
      </p:sp>
      <p:pic>
        <p:nvPicPr>
          <p:cNvPr id="3" name="Picture 2" descr="A graph showing a number of numbers&#10;&#10;Description automatically generated with medium confidence">
            <a:extLst>
              <a:ext uri="{FF2B5EF4-FFF2-40B4-BE49-F238E27FC236}">
                <a16:creationId xmlns:a16="http://schemas.microsoft.com/office/drawing/2014/main" id="{485B1F93-A3AA-EC27-B556-E24C383E23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00" y="2224611"/>
            <a:ext cx="5616212" cy="2997179"/>
          </a:xfrm>
          <a:prstGeom prst="rect">
            <a:avLst/>
          </a:prstGeom>
        </p:spPr>
      </p:pic>
      <p:pic>
        <p:nvPicPr>
          <p:cNvPr id="7" name="Picture 6" descr="A graph with a line&#10;&#10;Description automatically generated">
            <a:extLst>
              <a:ext uri="{FF2B5EF4-FFF2-40B4-BE49-F238E27FC236}">
                <a16:creationId xmlns:a16="http://schemas.microsoft.com/office/drawing/2014/main" id="{EBFB80B7-3B03-E76B-F918-7318B3B76E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4967" y="2224610"/>
            <a:ext cx="5616214" cy="299718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BBCDAC1-A137-A645-5872-94981DDBF14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90330" y="1636210"/>
            <a:ext cx="6551645" cy="588401"/>
          </a:xfrm>
        </p:spPr>
        <p:txBody>
          <a:bodyPr/>
          <a:lstStyle/>
          <a:p>
            <a:r>
              <a:rPr lang="en-US" dirty="0" err="1"/>
              <a:t>sGARCH</a:t>
            </a:r>
            <a:r>
              <a:rPr lang="en-US" dirty="0"/>
              <a:t>(2,1) + ARFIMA(1,0,1) model forecast for the return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605707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3EAE21-65CE-4BE2-AA94-24700A6B789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0400" y="1648618"/>
            <a:ext cx="11198808" cy="4266990"/>
          </a:xfrm>
        </p:spPr>
        <p:txBody>
          <a:bodyPr/>
          <a:lstStyle/>
          <a:p>
            <a:r>
              <a:rPr lang="en-US" dirty="0"/>
              <a:t> A variant of the standard GARCH designed to address scenarios where the persistence of volatility shocks is extremely high.</a:t>
            </a:r>
          </a:p>
          <a:p>
            <a:r>
              <a:rPr lang="en-US" dirty="0"/>
              <a:t>Assumes that shocks to the variance are so persistent that they have a permanent effect on the variance level.</a:t>
            </a:r>
          </a:p>
          <a:p>
            <a:r>
              <a:rPr lang="en-US" dirty="0"/>
              <a:t>The </a:t>
            </a:r>
            <a:r>
              <a:rPr lang="en-US" b="1" dirty="0"/>
              <a:t>Integrated GARCH </a:t>
            </a:r>
            <a:r>
              <a:rPr lang="en-US" dirty="0"/>
              <a:t>(IGARCH) model implies that any shocks to volatility will affect all future volatility forecasts, not just the immediate future (</a:t>
            </a:r>
            <a:r>
              <a:rPr lang="en-US" b="1" dirty="0"/>
              <a:t>“long-term memory”</a:t>
            </a:r>
            <a:r>
              <a:rPr lang="en-US" dirty="0"/>
              <a:t>).</a:t>
            </a:r>
          </a:p>
          <a:p>
            <a:r>
              <a:rPr lang="en-US" dirty="0"/>
              <a:t>IGARCH(1,1):  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DCD325B-31D0-C476-7646-03C721EBC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05213"/>
            <a:ext cx="10135118" cy="830997"/>
          </a:xfrm>
        </p:spPr>
        <p:txBody>
          <a:bodyPr/>
          <a:lstStyle/>
          <a:p>
            <a:r>
              <a:rPr lang="en-US" dirty="0"/>
              <a:t>Motivation behind an IGARCH Model</a:t>
            </a:r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3E96C9A-743D-EF0B-81E6-AA871C6C0E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0409" y="4804568"/>
            <a:ext cx="3257550" cy="5048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D6F1F27-04A7-72EC-0CEA-F1B62145CB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7430" y="4904581"/>
            <a:ext cx="981075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6295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A86A9EC-640F-47FB-AA92-2851B3012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ARMA-IGRCH Model Selection</a:t>
            </a:r>
          </a:p>
        </p:txBody>
      </p:sp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9A8E8C2A-A8BD-45E2-9295-7C18164F12B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95569055"/>
              </p:ext>
            </p:extLst>
          </p:nvPr>
        </p:nvGraphicFramePr>
        <p:xfrm>
          <a:off x="1028700" y="2239282"/>
          <a:ext cx="10134600" cy="3429000"/>
        </p:xfrm>
        <a:graphic>
          <a:graphicData uri="http://schemas.openxmlformats.org/drawingml/2006/table">
            <a:tbl>
              <a:tblPr firstRow="1">
                <a:tableStyleId>{69012ECD-51FC-41F1-AA8D-1B2483CD663E}</a:tableStyleId>
              </a:tblPr>
              <a:tblGrid>
                <a:gridCol w="2731537">
                  <a:extLst>
                    <a:ext uri="{9D8B030D-6E8A-4147-A177-3AD203B41FA5}">
                      <a16:colId xmlns:a16="http://schemas.microsoft.com/office/drawing/2014/main" val="1689330750"/>
                    </a:ext>
                  </a:extLst>
                </a:gridCol>
                <a:gridCol w="1322303">
                  <a:extLst>
                    <a:ext uri="{9D8B030D-6E8A-4147-A177-3AD203B41FA5}">
                      <a16:colId xmlns:a16="http://schemas.microsoft.com/office/drawing/2014/main" val="2660631934"/>
                    </a:ext>
                  </a:extLst>
                </a:gridCol>
                <a:gridCol w="2026920">
                  <a:extLst>
                    <a:ext uri="{9D8B030D-6E8A-4147-A177-3AD203B41FA5}">
                      <a16:colId xmlns:a16="http://schemas.microsoft.com/office/drawing/2014/main" val="3909717689"/>
                    </a:ext>
                  </a:extLst>
                </a:gridCol>
                <a:gridCol w="2026920">
                  <a:extLst>
                    <a:ext uri="{9D8B030D-6E8A-4147-A177-3AD203B41FA5}">
                      <a16:colId xmlns:a16="http://schemas.microsoft.com/office/drawing/2014/main" val="1603189107"/>
                    </a:ext>
                  </a:extLst>
                </a:gridCol>
                <a:gridCol w="2026920">
                  <a:extLst>
                    <a:ext uri="{9D8B030D-6E8A-4147-A177-3AD203B41FA5}">
                      <a16:colId xmlns:a16="http://schemas.microsoft.com/office/drawing/2014/main" val="1897606603"/>
                    </a:ext>
                  </a:extLst>
                </a:gridCol>
              </a:tblGrid>
              <a:tr h="571500">
                <a:tc>
                  <a:txBody>
                    <a:bodyPr/>
                    <a:lstStyle/>
                    <a:p>
                      <a:endParaRPr lang="en-US" dirty="0"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+mn-lt"/>
                          <a:cs typeface="Biome Light" panose="020B0303030204020804" pitchFamily="34" charset="0"/>
                        </a:rPr>
                        <a:t>Akaike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+mn-lt"/>
                          <a:cs typeface="Biome Light" panose="020B0303030204020804" pitchFamily="34" charset="0"/>
                        </a:rPr>
                        <a:t>Bayes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+mn-lt"/>
                          <a:cs typeface="Biome Light" panose="020B0303030204020804" pitchFamily="34" charset="0"/>
                        </a:rPr>
                        <a:t>Shibata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+mn-lt"/>
                          <a:cs typeface="Biome Light" panose="020B0303030204020804" pitchFamily="34" charset="0"/>
                        </a:rPr>
                        <a:t>Hannan-Quinn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9928716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r>
                        <a:rPr lang="en-US" sz="1600" dirty="0" err="1">
                          <a:solidFill>
                            <a:srgbClr val="00B050"/>
                          </a:solidFill>
                        </a:rPr>
                        <a:t>iGARCH</a:t>
                      </a:r>
                      <a:r>
                        <a:rPr lang="en-US" sz="1600" dirty="0">
                          <a:solidFill>
                            <a:srgbClr val="00B050"/>
                          </a:solidFill>
                        </a:rPr>
                        <a:t>(1,1) + ARFIMA(1,0,1)</a:t>
                      </a:r>
                      <a:endParaRPr lang="en-US" sz="1600" dirty="0">
                        <a:solidFill>
                          <a:srgbClr val="00B050"/>
                        </a:solidFill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0B050"/>
                          </a:solidFill>
                        </a:rPr>
                        <a:t>8.8578</a:t>
                      </a:r>
                      <a:endParaRPr lang="en-US" sz="1600" dirty="0">
                        <a:solidFill>
                          <a:srgbClr val="00B050"/>
                        </a:solidFill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0B050"/>
                          </a:solidFill>
                        </a:rPr>
                        <a:t>8.9217</a:t>
                      </a:r>
                      <a:endParaRPr lang="en-US" sz="1600" dirty="0">
                        <a:solidFill>
                          <a:srgbClr val="00B050"/>
                        </a:solidFill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>
                    <a:lnT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0B050"/>
                          </a:solidFill>
                        </a:rPr>
                        <a:t>8.8571</a:t>
                      </a:r>
                      <a:endParaRPr lang="en-US" sz="1600" dirty="0">
                        <a:solidFill>
                          <a:srgbClr val="00B050"/>
                        </a:solidFill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>
                    <a:lnT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0B050"/>
                          </a:solidFill>
                        </a:rPr>
                        <a:t>8.8836</a:t>
                      </a:r>
                      <a:endParaRPr lang="en-US" sz="1600" dirty="0">
                        <a:solidFill>
                          <a:srgbClr val="00B050"/>
                        </a:solidFill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60208656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r>
                        <a:rPr lang="en-US" sz="1600" dirty="0" err="1">
                          <a:solidFill>
                            <a:schemeClr val="tx1"/>
                          </a:solidFill>
                        </a:rPr>
                        <a:t>iGARCH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(0,1) + ARFIMA(1,0,1)</a:t>
                      </a:r>
                      <a:endParaRPr lang="en-US" sz="1600" dirty="0">
                        <a:solidFill>
                          <a:schemeClr val="tx1"/>
                        </a:solidFill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8.8673</a:t>
                      </a:r>
                      <a:endParaRPr lang="en-US" sz="1600" dirty="0">
                        <a:solidFill>
                          <a:schemeClr val="tx1"/>
                        </a:solidFill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8.9473</a:t>
                      </a:r>
                      <a:endParaRPr lang="en-US" sz="1600" dirty="0">
                        <a:solidFill>
                          <a:schemeClr val="tx1"/>
                        </a:solidFill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8.8662</a:t>
                      </a:r>
                      <a:endParaRPr lang="en-US" sz="1600" dirty="0">
                        <a:solidFill>
                          <a:schemeClr val="tx1"/>
                        </a:solidFill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8.8997</a:t>
                      </a:r>
                      <a:endParaRPr lang="en-US" sz="1600" dirty="0">
                        <a:solidFill>
                          <a:schemeClr val="tx1"/>
                        </a:solidFill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4243071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600" dirty="0" err="1">
                          <a:solidFill>
                            <a:schemeClr val="tx1"/>
                          </a:solidFill>
                        </a:rPr>
                        <a:t>iGARCH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(2,1) + ARFIMA(1,0,1)</a:t>
                      </a:r>
                      <a:endParaRPr lang="en-US" sz="1600" dirty="0">
                        <a:solidFill>
                          <a:schemeClr val="tx1"/>
                        </a:solidFill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8.8769</a:t>
                      </a:r>
                      <a:endParaRPr lang="en-US" sz="1600" dirty="0">
                        <a:solidFill>
                          <a:schemeClr val="tx1"/>
                        </a:solidFill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8.9729</a:t>
                      </a:r>
                      <a:endParaRPr lang="en-US" sz="1600" dirty="0">
                        <a:solidFill>
                          <a:schemeClr val="tx1"/>
                        </a:solidFill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8.8753</a:t>
                      </a:r>
                      <a:endParaRPr lang="en-US" sz="1600" dirty="0">
                        <a:solidFill>
                          <a:schemeClr val="tx1"/>
                        </a:solidFill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8.9157</a:t>
                      </a:r>
                      <a:endParaRPr lang="en-US" sz="1600" dirty="0">
                        <a:solidFill>
                          <a:schemeClr val="tx1"/>
                        </a:solidFill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808797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latin typeface="+mn-lt"/>
                          <a:cs typeface="Biome Light" panose="020B0303030204020804" pitchFamily="34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chemeClr val="tx1"/>
                          </a:solidFill>
                          <a:latin typeface="+mn-lt"/>
                          <a:cs typeface="Biome Light" panose="020B0303030204020804" pitchFamily="34" charset="0"/>
                        </a:rPr>
                        <a:t>iGARCH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latin typeface="+mn-lt"/>
                          <a:cs typeface="Biome Light" panose="020B0303030204020804" pitchFamily="34" charset="0"/>
                        </a:rPr>
                        <a:t>(1,2) + ARFIMA(1,0,1)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+mn-lt"/>
                          <a:cs typeface="Biome Light" panose="020B0303030204020804" pitchFamily="34" charset="0"/>
                        </a:rPr>
                        <a:t>8.8767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+mn-lt"/>
                          <a:cs typeface="Biome Light" panose="020B0303030204020804" pitchFamily="34" charset="0"/>
                        </a:rPr>
                        <a:t>8.9727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+mn-lt"/>
                          <a:cs typeface="Biome Light" panose="020B0303030204020804" pitchFamily="34" charset="0"/>
                        </a:rPr>
                        <a:t>8.8752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+mn-lt"/>
                          <a:cs typeface="Biome Light" panose="020B0303030204020804" pitchFamily="34" charset="0"/>
                        </a:rPr>
                        <a:t>8.9155</a:t>
                      </a:r>
                    </a:p>
                  </a:txBody>
                  <a:tcPr anchor="ctr"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4495601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94259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052254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401AC7C-A4BC-9BAC-F775-94F581550C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399" y="805213"/>
            <a:ext cx="5077927" cy="830997"/>
          </a:xfrm>
        </p:spPr>
        <p:txBody>
          <a:bodyPr/>
          <a:lstStyle/>
          <a:p>
            <a:r>
              <a:rPr lang="en-US" dirty="0"/>
              <a:t>IGARCH Model Fit</a:t>
            </a: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220BA2-AEDC-6BC8-99ED-3B8FEFB35EC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60399" y="2704379"/>
            <a:ext cx="6141617" cy="3070808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B59524FC-F9FE-083B-6841-AE3C85A6ED8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0399" y="1636210"/>
            <a:ext cx="6356220" cy="698499"/>
          </a:xfrm>
        </p:spPr>
        <p:txBody>
          <a:bodyPr/>
          <a:lstStyle/>
          <a:p>
            <a:r>
              <a:rPr lang="en-US" dirty="0" err="1"/>
              <a:t>iGARCH</a:t>
            </a:r>
            <a:r>
              <a:rPr lang="en-US" dirty="0"/>
              <a:t>(1,1) + ARFIMA(1,0,1) model fit for the return</a:t>
            </a:r>
            <a:endParaRPr lang="en-IN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31113C6-E15C-2924-CE8B-1C9EBB14751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867330" y="1272065"/>
            <a:ext cx="4738394" cy="236919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5696284-07F6-1202-0F09-8C388BE04F6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867330" y="3775660"/>
            <a:ext cx="4738392" cy="2369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1858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401AC7C-A4BC-9BAC-F775-94F581550C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05213"/>
            <a:ext cx="5656424" cy="830997"/>
          </a:xfrm>
        </p:spPr>
        <p:txBody>
          <a:bodyPr/>
          <a:lstStyle/>
          <a:p>
            <a:r>
              <a:rPr lang="en-US" dirty="0"/>
              <a:t>IGARCH Forecast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85B1F93-A3AA-EC27-B556-E24C383E23D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60400" y="2189677"/>
            <a:ext cx="5660384" cy="28301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BFB80B7-3B03-E76B-F918-7318B3B76E8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383884" y="2189674"/>
            <a:ext cx="5660382" cy="2830191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BBCDAC1-A137-A645-5872-94981DDBF14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90330" y="1636210"/>
            <a:ext cx="6551645" cy="588401"/>
          </a:xfrm>
        </p:spPr>
        <p:txBody>
          <a:bodyPr/>
          <a:lstStyle/>
          <a:p>
            <a:r>
              <a:rPr lang="en-US" dirty="0" err="1"/>
              <a:t>iGARCH</a:t>
            </a:r>
            <a:r>
              <a:rPr lang="en-US" dirty="0"/>
              <a:t>(1,1) + ARFIMA(1,0,1) model forecast for the return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802571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3EAE21-65CE-4BE2-AA94-24700A6B789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0399" y="2044700"/>
            <a:ext cx="10135117" cy="3560763"/>
          </a:xfrm>
        </p:spPr>
        <p:txBody>
          <a:bodyPr/>
          <a:lstStyle/>
          <a:p>
            <a:r>
              <a:rPr lang="en-US" dirty="0"/>
              <a:t>An extension of the GARCH that introduces more flexibility in terms of handling asymmetries and differentiating the impact of large versus small, and positive versus negative returns.</a:t>
            </a:r>
          </a:p>
          <a:p>
            <a:r>
              <a:rPr lang="en-US" dirty="0"/>
              <a:t> In financial markets negative shocks tend to increase volatility more than positive shocks of the same magnitude (“Leverage Effect“).</a:t>
            </a:r>
          </a:p>
          <a:p>
            <a:r>
              <a:rPr lang="en-US" dirty="0"/>
              <a:t>The power term 𝛿 in </a:t>
            </a:r>
            <a:r>
              <a:rPr lang="en-US" b="1" dirty="0"/>
              <a:t>Asymmetric Power ARCH </a:t>
            </a:r>
            <a:r>
              <a:rPr lang="en-US" dirty="0"/>
              <a:t>(APARCH) models provides flexibility in capturing the thickness of tails and the peak of the volatility distribution.</a:t>
            </a:r>
            <a:endParaRPr lang="en-IN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DCD325B-31D0-C476-7646-03C721EBC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05213"/>
            <a:ext cx="10135118" cy="830997"/>
          </a:xfrm>
        </p:spPr>
        <p:txBody>
          <a:bodyPr/>
          <a:lstStyle/>
          <a:p>
            <a:r>
              <a:rPr lang="en-US" dirty="0"/>
              <a:t>Motivation behind an APARCH Model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6EF907-4FDF-7A9C-B5D5-089A474208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2907" y="5210175"/>
            <a:ext cx="4610100" cy="79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6693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A86A9EC-640F-47FB-AA92-2851B3012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ARMA-APRCH Model Selection</a:t>
            </a:r>
          </a:p>
        </p:txBody>
      </p:sp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9A8E8C2A-A8BD-45E2-9295-7C18164F12B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29038924"/>
              </p:ext>
            </p:extLst>
          </p:nvPr>
        </p:nvGraphicFramePr>
        <p:xfrm>
          <a:off x="1028700" y="2239282"/>
          <a:ext cx="10134600" cy="3429000"/>
        </p:xfrm>
        <a:graphic>
          <a:graphicData uri="http://schemas.openxmlformats.org/drawingml/2006/table">
            <a:tbl>
              <a:tblPr firstRow="1">
                <a:tableStyleId>{69012ECD-51FC-41F1-AA8D-1B2483CD663E}</a:tableStyleId>
              </a:tblPr>
              <a:tblGrid>
                <a:gridCol w="2731537">
                  <a:extLst>
                    <a:ext uri="{9D8B030D-6E8A-4147-A177-3AD203B41FA5}">
                      <a16:colId xmlns:a16="http://schemas.microsoft.com/office/drawing/2014/main" val="1689330750"/>
                    </a:ext>
                  </a:extLst>
                </a:gridCol>
                <a:gridCol w="1322303">
                  <a:extLst>
                    <a:ext uri="{9D8B030D-6E8A-4147-A177-3AD203B41FA5}">
                      <a16:colId xmlns:a16="http://schemas.microsoft.com/office/drawing/2014/main" val="2660631934"/>
                    </a:ext>
                  </a:extLst>
                </a:gridCol>
                <a:gridCol w="2026920">
                  <a:extLst>
                    <a:ext uri="{9D8B030D-6E8A-4147-A177-3AD203B41FA5}">
                      <a16:colId xmlns:a16="http://schemas.microsoft.com/office/drawing/2014/main" val="3909717689"/>
                    </a:ext>
                  </a:extLst>
                </a:gridCol>
                <a:gridCol w="2026920">
                  <a:extLst>
                    <a:ext uri="{9D8B030D-6E8A-4147-A177-3AD203B41FA5}">
                      <a16:colId xmlns:a16="http://schemas.microsoft.com/office/drawing/2014/main" val="1603189107"/>
                    </a:ext>
                  </a:extLst>
                </a:gridCol>
                <a:gridCol w="2026920">
                  <a:extLst>
                    <a:ext uri="{9D8B030D-6E8A-4147-A177-3AD203B41FA5}">
                      <a16:colId xmlns:a16="http://schemas.microsoft.com/office/drawing/2014/main" val="1897606603"/>
                    </a:ext>
                  </a:extLst>
                </a:gridCol>
              </a:tblGrid>
              <a:tr h="571500">
                <a:tc>
                  <a:txBody>
                    <a:bodyPr/>
                    <a:lstStyle/>
                    <a:p>
                      <a:endParaRPr lang="en-US" dirty="0"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+mn-lt"/>
                          <a:cs typeface="Biome Light" panose="020B0303030204020804" pitchFamily="34" charset="0"/>
                        </a:rPr>
                        <a:t>Akaike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+mn-lt"/>
                          <a:cs typeface="Biome Light" panose="020B0303030204020804" pitchFamily="34" charset="0"/>
                        </a:rPr>
                        <a:t>Bayes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+mn-lt"/>
                          <a:cs typeface="Biome Light" panose="020B0303030204020804" pitchFamily="34" charset="0"/>
                        </a:rPr>
                        <a:t>Shibata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+mn-lt"/>
                          <a:cs typeface="Biome Light" panose="020B0303030204020804" pitchFamily="34" charset="0"/>
                        </a:rPr>
                        <a:t>Hannan-Quinn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9928716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r>
                        <a:rPr lang="en-US" sz="1600" dirty="0" err="1">
                          <a:solidFill>
                            <a:schemeClr val="tx1"/>
                          </a:solidFill>
                        </a:rPr>
                        <a:t>apARCH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(0,1) + ARFIMA(1,0,1)</a:t>
                      </a:r>
                      <a:endParaRPr lang="en-US" sz="1600" dirty="0">
                        <a:solidFill>
                          <a:schemeClr val="tx1"/>
                        </a:solidFill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8.8037</a:t>
                      </a:r>
                      <a:endParaRPr lang="en-US" sz="1600" dirty="0">
                        <a:solidFill>
                          <a:schemeClr val="tx1"/>
                        </a:solidFill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8.8996</a:t>
                      </a:r>
                      <a:endParaRPr lang="en-US" sz="1600" dirty="0">
                        <a:solidFill>
                          <a:schemeClr val="tx1"/>
                        </a:solidFill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>
                    <a:lnT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8.8021</a:t>
                      </a:r>
                      <a:endParaRPr lang="en-US" sz="1600" dirty="0">
                        <a:solidFill>
                          <a:schemeClr val="tx1"/>
                        </a:solidFill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>
                    <a:lnT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8.8425</a:t>
                      </a:r>
                      <a:endParaRPr lang="en-US" sz="1600" dirty="0">
                        <a:solidFill>
                          <a:schemeClr val="tx1"/>
                        </a:solidFill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60208656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r>
                        <a:rPr lang="en-US" sz="1600" dirty="0" err="1">
                          <a:solidFill>
                            <a:schemeClr val="tx1"/>
                          </a:solidFill>
                        </a:rPr>
                        <a:t>apARCH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(1,0) + ARFIMA(1,0,1)</a:t>
                      </a:r>
                      <a:endParaRPr lang="en-US" sz="1600" dirty="0">
                        <a:solidFill>
                          <a:schemeClr val="tx1"/>
                        </a:solidFill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19.47</a:t>
                      </a:r>
                      <a:endParaRPr lang="en-US" sz="1600" dirty="0">
                        <a:solidFill>
                          <a:schemeClr val="tx1"/>
                        </a:solidFill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19.582</a:t>
                      </a:r>
                      <a:endParaRPr lang="en-US" sz="1600" dirty="0">
                        <a:solidFill>
                          <a:schemeClr val="tx1"/>
                        </a:solidFill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19.468</a:t>
                      </a:r>
                      <a:endParaRPr lang="en-US" sz="1600" dirty="0">
                        <a:solidFill>
                          <a:schemeClr val="tx1"/>
                        </a:solidFill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19.515</a:t>
                      </a:r>
                      <a:endParaRPr lang="en-US" sz="1600" dirty="0">
                        <a:solidFill>
                          <a:schemeClr val="tx1"/>
                        </a:solidFill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4243071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600" dirty="0" err="1">
                          <a:solidFill>
                            <a:schemeClr val="tx1"/>
                          </a:solidFill>
                        </a:rPr>
                        <a:t>apARCH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(2,2) + ARFIMA(1,0,1)</a:t>
                      </a:r>
                      <a:endParaRPr lang="en-US" sz="1600" dirty="0">
                        <a:solidFill>
                          <a:schemeClr val="tx1"/>
                        </a:solidFill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12.836</a:t>
                      </a:r>
                      <a:endParaRPr lang="en-US" sz="1600" dirty="0">
                        <a:solidFill>
                          <a:schemeClr val="tx1"/>
                        </a:solidFill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12.98</a:t>
                      </a:r>
                      <a:endParaRPr lang="en-US" sz="1600" dirty="0">
                        <a:solidFill>
                          <a:schemeClr val="tx1"/>
                        </a:solidFill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12.833</a:t>
                      </a:r>
                      <a:endParaRPr lang="en-US" sz="1600" dirty="0">
                        <a:solidFill>
                          <a:schemeClr val="tx1"/>
                        </a:solidFill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12.894</a:t>
                      </a:r>
                      <a:endParaRPr lang="en-US" sz="1600" dirty="0">
                        <a:solidFill>
                          <a:schemeClr val="tx1"/>
                        </a:solidFill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808797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00B050"/>
                          </a:solidFill>
                          <a:latin typeface="+mn-lt"/>
                          <a:cs typeface="Biome Light" panose="020B0303030204020804" pitchFamily="34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B050"/>
                          </a:solidFill>
                          <a:latin typeface="+mn-lt"/>
                          <a:cs typeface="Biome Light" panose="020B0303030204020804" pitchFamily="34" charset="0"/>
                        </a:rPr>
                        <a:t>apARCH</a:t>
                      </a:r>
                      <a:r>
                        <a:rPr lang="en-US" sz="1600" dirty="0">
                          <a:solidFill>
                            <a:srgbClr val="00B050"/>
                          </a:solidFill>
                          <a:latin typeface="+mn-lt"/>
                          <a:cs typeface="Biome Light" panose="020B0303030204020804" pitchFamily="34" charset="0"/>
                        </a:rPr>
                        <a:t>(2,0) + ARFIMA(1,0,1)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0B050"/>
                          </a:solidFill>
                          <a:latin typeface="+mn-lt"/>
                          <a:cs typeface="Biome Light" panose="020B0303030204020804" pitchFamily="34" charset="0"/>
                        </a:rPr>
                        <a:t>7.6595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0B050"/>
                          </a:solidFill>
                          <a:latin typeface="+mn-lt"/>
                          <a:cs typeface="Biome Light" panose="020B0303030204020804" pitchFamily="34" charset="0"/>
                        </a:rPr>
                        <a:t>7.8354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0B050"/>
                          </a:solidFill>
                          <a:latin typeface="+mn-lt"/>
                          <a:cs typeface="Biome Light" panose="020B0303030204020804" pitchFamily="34" charset="0"/>
                        </a:rPr>
                        <a:t>7.6543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0B050"/>
                          </a:solidFill>
                          <a:latin typeface="+mn-lt"/>
                          <a:cs typeface="Biome Light" panose="020B0303030204020804" pitchFamily="34" charset="0"/>
                        </a:rPr>
                        <a:t>7.7306</a:t>
                      </a:r>
                    </a:p>
                  </a:txBody>
                  <a:tcPr anchor="ctr"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4495601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94259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147288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ACFD600-E381-A7C1-3214-1DB76EF5D7E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0400" y="1648618"/>
            <a:ext cx="4275138" cy="5076503"/>
          </a:xfrm>
        </p:spPr>
        <p:txBody>
          <a:bodyPr/>
          <a:lstStyle/>
          <a:p>
            <a:pPr marL="0" indent="0" algn="l">
              <a:buNone/>
            </a:pPr>
            <a:r>
              <a:rPr lang="en-US" sz="1800" b="0" i="0" u="none" strike="noStrike" baseline="0" dirty="0">
                <a:latin typeface="LMRoman10-Regular"/>
              </a:rPr>
              <a:t>The dataset retrieved from </a:t>
            </a:r>
            <a:r>
              <a:rPr lang="en-US" sz="1800" b="0" i="1" u="none" strike="noStrike" baseline="0" dirty="0">
                <a:latin typeface="LMRoman10-Italic"/>
              </a:rPr>
              <a:t>FRED </a:t>
            </a:r>
            <a:r>
              <a:rPr lang="en-US" sz="1800" b="0" i="0" u="none" strike="noStrike" baseline="0" dirty="0">
                <a:latin typeface="LMRoman10-Regular"/>
              </a:rPr>
              <a:t>website comprises of six time series:</a:t>
            </a:r>
          </a:p>
          <a:p>
            <a:pPr marL="0" indent="0" algn="l">
              <a:buNone/>
            </a:pPr>
            <a:endParaRPr lang="en-US" sz="1800" b="0" i="0" u="none" strike="noStrike" baseline="0" dirty="0">
              <a:latin typeface="LMRoman10-Regular"/>
            </a:endParaRPr>
          </a:p>
          <a:p>
            <a:pPr algn="l"/>
            <a:r>
              <a:rPr lang="en-US" sz="1800" b="0" i="0" u="none" strike="noStrike" baseline="0" dirty="0">
                <a:latin typeface="LMRoman10-Regular"/>
              </a:rPr>
              <a:t>i) Median Sales Price of Houses Sold for the United States</a:t>
            </a:r>
          </a:p>
          <a:p>
            <a:pPr marL="0" indent="0" algn="l">
              <a:buNone/>
            </a:pPr>
            <a:r>
              <a:rPr lang="en-US" sz="1800" b="0" i="0" u="none" strike="noStrike" baseline="0" dirty="0">
                <a:latin typeface="LMRoman10-Regular"/>
              </a:rPr>
              <a:t>(MSPUS) [Monthly] [Jan'63 - Dec'23]</a:t>
            </a:r>
          </a:p>
          <a:p>
            <a:pPr algn="l"/>
            <a:endParaRPr lang="en-US" sz="1800" b="0" i="0" u="none" strike="noStrike" baseline="0" dirty="0">
              <a:latin typeface="LMRoman10-Regular"/>
            </a:endParaRPr>
          </a:p>
          <a:p>
            <a:pPr marL="0" indent="0" algn="l">
              <a:buNone/>
            </a:pPr>
            <a:endParaRPr lang="en-US" sz="1800" b="0" i="0" u="none" strike="noStrike" baseline="0" dirty="0">
              <a:latin typeface="LMRoman10-Regular"/>
            </a:endParaRPr>
          </a:p>
          <a:p>
            <a:pPr algn="l"/>
            <a:endParaRPr lang="en-US" sz="1800" dirty="0">
              <a:latin typeface="LMRoman10-Regular"/>
            </a:endParaRPr>
          </a:p>
          <a:p>
            <a:pPr marL="0" indent="0" algn="l">
              <a:buNone/>
            </a:pPr>
            <a:endParaRPr lang="en-US" sz="1800" b="0" i="0" u="none" strike="noStrike" baseline="0" dirty="0">
              <a:latin typeface="LMRoman10-Regular"/>
            </a:endParaRPr>
          </a:p>
          <a:p>
            <a:pPr algn="l"/>
            <a:r>
              <a:rPr lang="en-US" sz="1800" b="0" i="0" u="none" strike="noStrike" baseline="0" dirty="0">
                <a:latin typeface="LMRoman10-Regular"/>
              </a:rPr>
              <a:t>ii) Monthly supply of New Houses in the United States</a:t>
            </a:r>
          </a:p>
          <a:p>
            <a:pPr marL="0" indent="0" algn="l">
              <a:buNone/>
            </a:pPr>
            <a:r>
              <a:rPr lang="en-US" sz="1800" b="0" i="0" u="none" strike="noStrike" baseline="0" dirty="0">
                <a:latin typeface="LMRoman10-Regular"/>
              </a:rPr>
              <a:t>(MSACSR) [Monthly] [Jan'63 - Dec'23]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415D398-BE26-8350-6850-56EE0C34B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</a:t>
            </a:r>
            <a:endParaRPr lang="en-IN" dirty="0"/>
          </a:p>
        </p:txBody>
      </p:sp>
      <p:pic>
        <p:nvPicPr>
          <p:cNvPr id="14" name="Picture 13" descr="A graph showing a number of houses&#10;&#10;Description automatically generated">
            <a:extLst>
              <a:ext uri="{FF2B5EF4-FFF2-40B4-BE49-F238E27FC236}">
                <a16:creationId xmlns:a16="http://schemas.microsoft.com/office/drawing/2014/main" id="{F4697DDA-C212-FDA7-7A0C-7F20D7DF65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4270" y="3958819"/>
            <a:ext cx="5532602" cy="2766302"/>
          </a:xfrm>
          <a:prstGeom prst="rect">
            <a:avLst/>
          </a:prstGeom>
        </p:spPr>
      </p:pic>
      <p:pic>
        <p:nvPicPr>
          <p:cNvPr id="16" name="Picture 15" descr="A graph showing the price of houses sold for the united states&#10;&#10;Description automatically generated">
            <a:extLst>
              <a:ext uri="{FF2B5EF4-FFF2-40B4-BE49-F238E27FC236}">
                <a16:creationId xmlns:a16="http://schemas.microsoft.com/office/drawing/2014/main" id="{F4DCAF49-7F2B-FFED-D8E8-A327F5DAF3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4268" y="1083222"/>
            <a:ext cx="5532604" cy="2766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6576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401AC7C-A4BC-9BAC-F775-94F581550C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399" y="805213"/>
            <a:ext cx="5077927" cy="830997"/>
          </a:xfrm>
        </p:spPr>
        <p:txBody>
          <a:bodyPr/>
          <a:lstStyle/>
          <a:p>
            <a:r>
              <a:rPr lang="en-US" dirty="0"/>
              <a:t>APARCH Model Fit</a:t>
            </a: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220BA2-AEDC-6BC8-99ED-3B8FEFB35EC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60399" y="2334710"/>
            <a:ext cx="6141617" cy="3810146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B59524FC-F9FE-083B-6841-AE3C85A6ED8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0399" y="1636210"/>
            <a:ext cx="6356220" cy="698499"/>
          </a:xfrm>
        </p:spPr>
        <p:txBody>
          <a:bodyPr/>
          <a:lstStyle/>
          <a:p>
            <a:r>
              <a:rPr lang="en-US" dirty="0" err="1"/>
              <a:t>apARCH</a:t>
            </a:r>
            <a:r>
              <a:rPr lang="en-US" dirty="0"/>
              <a:t>(2,0) + ARFIMA(1,0,1) model fit for the return</a:t>
            </a:r>
            <a:endParaRPr lang="en-IN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31113C6-E15C-2924-CE8B-1C9EBB14751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867330" y="1272065"/>
            <a:ext cx="4738394" cy="236919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5696284-07F6-1202-0F09-8C388BE04F6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867330" y="3775660"/>
            <a:ext cx="4738393" cy="2369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2301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401AC7C-A4BC-9BAC-F775-94F581550C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05213"/>
            <a:ext cx="5656424" cy="830997"/>
          </a:xfrm>
        </p:spPr>
        <p:txBody>
          <a:bodyPr/>
          <a:lstStyle/>
          <a:p>
            <a:r>
              <a:rPr lang="en-US" dirty="0"/>
              <a:t>APARCH Forecast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85B1F93-A3AA-EC27-B556-E24C383E23D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90330" y="2320017"/>
            <a:ext cx="5705670" cy="28528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BFB80B7-3B03-E76B-F918-7318B3B76E8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170643" y="2320016"/>
            <a:ext cx="5705669" cy="2852835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BBCDAC1-A137-A645-5872-94981DDBF14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90330" y="1636210"/>
            <a:ext cx="6551645" cy="588401"/>
          </a:xfrm>
        </p:spPr>
        <p:txBody>
          <a:bodyPr/>
          <a:lstStyle/>
          <a:p>
            <a:r>
              <a:rPr lang="en-US" dirty="0" err="1"/>
              <a:t>apARCH</a:t>
            </a:r>
            <a:r>
              <a:rPr lang="en-US" dirty="0"/>
              <a:t>(2,0) + ARFIMA(1,0,1) model forecast for the return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295120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067ABCFB-135D-465A-8D06-3042F9E75BB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alphaModFix amt="5000"/>
          </a:blip>
          <a:srcRect l="14815" r="14815"/>
          <a:stretch/>
        </p:blipFill>
        <p:spPr>
          <a:xfrm>
            <a:off x="15605" y="0"/>
            <a:ext cx="12192001" cy="6858000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7310966-9752-4035-9DD5-FFBC93FC09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718560" y="1181123"/>
            <a:ext cx="4754880" cy="4495754"/>
          </a:xfrm>
          <a:prstGeom prst="rect">
            <a:avLst/>
          </a:prstGeom>
          <a:solidFill>
            <a:schemeClr val="accent5">
              <a:alpha val="40000"/>
            </a:schemeClr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3D9E7E43-0082-4819-947F-94AD5664F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9139" y="1529685"/>
            <a:ext cx="3924934" cy="2725074"/>
          </a:xfrm>
        </p:spPr>
        <p:txBody>
          <a:bodyPr/>
          <a:lstStyle/>
          <a:p>
            <a:pPr rtl="0" eaLnBrk="1" latinLnBrk="0" hangingPunct="1"/>
            <a:r>
              <a:rPr lang="en-US" sz="4800" kern="1200" dirty="0">
                <a:effectLst/>
                <a:latin typeface="Calibri Light" panose="020F0302020204030204" pitchFamily="34" charset="0"/>
                <a:ea typeface="+mn-ea"/>
                <a:cs typeface="+mn-cs"/>
              </a:rPr>
              <a:t>Comparison of Results from </a:t>
            </a:r>
            <a:r>
              <a:rPr lang="en-US" dirty="0">
                <a:latin typeface="Calibri Light" panose="020F0302020204030204" pitchFamily="34" charset="0"/>
                <a:ea typeface="+mn-ea"/>
                <a:cs typeface="+mn-cs"/>
              </a:rPr>
              <a:t>the Models Selected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FF64F07-1F8D-4F69-87E4-03E837E975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918168" y="1181123"/>
            <a:ext cx="459924" cy="45992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D0393EC-C7F4-46AA-8768-FF7CD4DE0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531920" y="5840880"/>
            <a:ext cx="284372" cy="28437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B6DDC29-DFE2-4F0C-9C81-DDBC9CD8D26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GARCH vs IGARCH vs APARCH</a:t>
            </a:r>
          </a:p>
        </p:txBody>
      </p:sp>
    </p:spTree>
    <p:extLst>
      <p:ext uri="{BB962C8B-B14F-4D97-AF65-F5344CB8AC3E}">
        <p14:creationId xmlns:p14="http://schemas.microsoft.com/office/powerpoint/2010/main" val="11102512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410A5C-6175-4ADE-2308-328A0F1D0A7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0400" y="2044700"/>
            <a:ext cx="3864947" cy="3560763"/>
          </a:xfrm>
        </p:spPr>
        <p:txBody>
          <a:bodyPr/>
          <a:lstStyle/>
          <a:p>
            <a:r>
              <a:rPr lang="en-US" dirty="0"/>
              <a:t>GARCH, APARCH &amp; IGARCH models predict returns differently.</a:t>
            </a:r>
          </a:p>
          <a:p>
            <a:r>
              <a:rPr lang="en-US" dirty="0"/>
              <a:t>This results in different values of the predicted values.</a:t>
            </a:r>
          </a:p>
          <a:p>
            <a:endParaRPr lang="en-IN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0C06654-EA79-CF64-2E4A-F2372A8C71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399" y="805213"/>
            <a:ext cx="7886441" cy="830997"/>
          </a:xfrm>
        </p:spPr>
        <p:txBody>
          <a:bodyPr/>
          <a:lstStyle/>
          <a:p>
            <a:r>
              <a:rPr lang="en-US" dirty="0"/>
              <a:t>Model Forecast Comparison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3BFD13-2A3F-E3A7-BF9D-B358261D373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603619" y="2044700"/>
            <a:ext cx="7408306" cy="3704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046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410A5C-6175-4ADE-2308-328A0F1D0A7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0400" y="2044700"/>
            <a:ext cx="3864947" cy="3560763"/>
          </a:xfrm>
        </p:spPr>
        <p:txBody>
          <a:bodyPr/>
          <a:lstStyle/>
          <a:p>
            <a:endParaRPr lang="en-US" dirty="0"/>
          </a:p>
          <a:p>
            <a:endParaRPr lang="en-IN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0C06654-EA79-CF64-2E4A-F2372A8C71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399" y="805213"/>
            <a:ext cx="7886441" cy="830997"/>
          </a:xfrm>
        </p:spPr>
        <p:txBody>
          <a:bodyPr/>
          <a:lstStyle/>
          <a:p>
            <a:r>
              <a:rPr lang="en-US" dirty="0"/>
              <a:t>Model Forecast Comparison</a:t>
            </a:r>
            <a:endParaRPr lang="en-IN" dirty="0"/>
          </a:p>
        </p:txBody>
      </p:sp>
      <p:pic>
        <p:nvPicPr>
          <p:cNvPr id="2" name="Picture 1" descr="A graph of a graph&#10;&#10;Description automatically generated">
            <a:extLst>
              <a:ext uri="{FF2B5EF4-FFF2-40B4-BE49-F238E27FC236}">
                <a16:creationId xmlns:a16="http://schemas.microsoft.com/office/drawing/2014/main" id="{B04CBF32-C198-A5E3-6617-3420561408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224" y="1636210"/>
            <a:ext cx="4017520" cy="26231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EEDD320-11BD-B105-7E28-A2F0393697DE}"/>
              </a:ext>
            </a:extLst>
          </p:cNvPr>
          <p:cNvSpPr txBox="1"/>
          <p:nvPr/>
        </p:nvSpPr>
        <p:spPr>
          <a:xfrm>
            <a:off x="1675449" y="4464681"/>
            <a:ext cx="905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GARCH</a:t>
            </a:r>
            <a:endParaRPr lang="en-IN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B0916B3-3125-0124-FE16-087F68F18E1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195834" y="1636210"/>
            <a:ext cx="3958430" cy="26231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AA4BADF-BC32-94B8-55C3-F71A738075F3}"/>
              </a:ext>
            </a:extLst>
          </p:cNvPr>
          <p:cNvSpPr txBox="1"/>
          <p:nvPr/>
        </p:nvSpPr>
        <p:spPr>
          <a:xfrm>
            <a:off x="5593441" y="4469363"/>
            <a:ext cx="1163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IGARCH</a:t>
            </a:r>
            <a:endParaRPr lang="en-IN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D8FED76-D171-6ABB-3786-03D15419347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8182764" y="1636210"/>
            <a:ext cx="3958430" cy="262319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21BFD65-F825-0C11-BCB4-56FD78D73D53}"/>
              </a:ext>
            </a:extLst>
          </p:cNvPr>
          <p:cNvSpPr txBox="1"/>
          <p:nvPr/>
        </p:nvSpPr>
        <p:spPr>
          <a:xfrm>
            <a:off x="9667456" y="4469363"/>
            <a:ext cx="989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APARCH</a:t>
            </a:r>
            <a:endParaRPr lang="en-IN" b="1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2AAE97C3-7EC4-388B-8D42-5864D43FC70B}"/>
              </a:ext>
            </a:extLst>
          </p:cNvPr>
          <p:cNvSpPr txBox="1">
            <a:spLocks/>
          </p:cNvSpPr>
          <p:nvPr/>
        </p:nvSpPr>
        <p:spPr>
          <a:xfrm>
            <a:off x="343159" y="4693655"/>
            <a:ext cx="11301445" cy="1583969"/>
          </a:xfrm>
          <a:prstGeom prst="rect">
            <a:avLst/>
          </a:prstGeom>
        </p:spPr>
        <p:txBody>
          <a:bodyPr/>
          <a:lstStyle>
            <a:lvl1pPr marL="266700" indent="-2667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Clr>
                <a:schemeClr val="accent4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4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4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4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4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GARCH reacts sharply to new information (higher alpha) but suffers from high persistence (too high beta).</a:t>
            </a:r>
          </a:p>
          <a:p>
            <a:r>
              <a:rPr lang="en-US" dirty="0"/>
              <a:t>IGARCH also reacts sharply to new information but consistently overestimates volatility (high persistence).</a:t>
            </a:r>
          </a:p>
          <a:p>
            <a:r>
              <a:rPr lang="en-US" dirty="0"/>
              <a:t>APARCH fails to respond to new information quickly and consistently underestimates peaks.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788056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410A5C-6175-4ADE-2308-328A0F1D0A7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0400" y="2044700"/>
            <a:ext cx="10956212" cy="3560763"/>
          </a:xfrm>
        </p:spPr>
        <p:txBody>
          <a:bodyPr/>
          <a:lstStyle/>
          <a:p>
            <a:r>
              <a:rPr lang="en-US" b="1" dirty="0"/>
              <a:t>MSACSR</a:t>
            </a:r>
            <a:r>
              <a:rPr lang="en-US" sz="2000" i="0" u="none" strike="noStrike" baseline="0" dirty="0">
                <a:latin typeface="LMRoman10-Regular"/>
              </a:rPr>
              <a:t> (Median Sales Price of Houses Sold</a:t>
            </a:r>
            <a:r>
              <a:rPr lang="en-US" dirty="0"/>
              <a:t>) and </a:t>
            </a:r>
            <a:r>
              <a:rPr lang="en-US" b="1" dirty="0"/>
              <a:t>MORTGAGE30US</a:t>
            </a:r>
            <a:r>
              <a:rPr lang="en-US" dirty="0"/>
              <a:t> (</a:t>
            </a:r>
            <a:r>
              <a:rPr lang="en-US" sz="2000" i="0" u="none" strike="noStrike" baseline="0" dirty="0">
                <a:latin typeface="LMRoman10-Regular"/>
              </a:rPr>
              <a:t>30 Year Fixed Rate Mortgage Average</a:t>
            </a:r>
            <a:r>
              <a:rPr lang="en-US" dirty="0"/>
              <a:t>) are significant predictors of housing prices.</a:t>
            </a:r>
          </a:p>
          <a:p>
            <a:r>
              <a:rPr lang="en-US" b="1" dirty="0"/>
              <a:t>ARIMA (1,1,1) </a:t>
            </a:r>
            <a:r>
              <a:rPr lang="en-US" dirty="0"/>
              <a:t>shows the best performance among all models tested with autocorrelated errors.</a:t>
            </a:r>
          </a:p>
          <a:p>
            <a:r>
              <a:rPr lang="en-US" dirty="0"/>
              <a:t>All three ARCH models fail to capture volatility patterns with a high degree of satisfaction.</a:t>
            </a:r>
          </a:p>
          <a:p>
            <a:r>
              <a:rPr lang="en-US" dirty="0"/>
              <a:t>APARCH model does not seem to model negative volatility much differently from positive volatility. This may be due to very limited negative shocks experienced by the housing market, historically.</a:t>
            </a:r>
          </a:p>
          <a:p>
            <a:r>
              <a:rPr lang="en-US" dirty="0"/>
              <a:t>The forecasted values for ARIMA and ARCH models are fairly similar.</a:t>
            </a:r>
          </a:p>
          <a:p>
            <a:endParaRPr lang="en-US" dirty="0"/>
          </a:p>
          <a:p>
            <a:endParaRPr lang="en-US" sz="1400" dirty="0"/>
          </a:p>
          <a:p>
            <a:endParaRPr lang="en-US" dirty="0"/>
          </a:p>
          <a:p>
            <a:endParaRPr lang="en-IN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0C06654-EA79-CF64-2E4A-F2372A8C7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64834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30000"/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CA4448-4930-46E0-AD53-50021D9DCF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05213"/>
            <a:ext cx="11077510" cy="830997"/>
          </a:xfrm>
        </p:spPr>
        <p:txBody>
          <a:bodyPr/>
          <a:lstStyle/>
          <a:p>
            <a:pPr algn="ctr"/>
            <a:r>
              <a:rPr lang="en-US" sz="7200" dirty="0"/>
              <a:t>Questions?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71977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90E044-08E6-4146-4204-932F5B85FFF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0400" y="2044700"/>
            <a:ext cx="4275138" cy="4366128"/>
          </a:xfrm>
        </p:spPr>
        <p:txBody>
          <a:bodyPr/>
          <a:lstStyle/>
          <a:p>
            <a:pPr algn="l"/>
            <a:r>
              <a:rPr lang="en-US" sz="2000" b="0" i="0" u="none" strike="noStrike" baseline="0" dirty="0">
                <a:latin typeface="LMRoman10-Regular"/>
              </a:rPr>
              <a:t>iii) New Privately owned Housing units started</a:t>
            </a:r>
          </a:p>
          <a:p>
            <a:pPr marL="0" indent="0" algn="l">
              <a:buNone/>
            </a:pPr>
            <a:r>
              <a:rPr lang="en-US" sz="2000" b="0" i="0" u="none" strike="noStrike" baseline="0" dirty="0">
                <a:latin typeface="LMRoman10-Regular"/>
              </a:rPr>
              <a:t>(HOUST) [Monthly] [Jan'59 - Jan'24]</a:t>
            </a:r>
          </a:p>
          <a:p>
            <a:pPr algn="l"/>
            <a:endParaRPr lang="en-US" dirty="0">
              <a:latin typeface="LMRoman10-Regular"/>
            </a:endParaRPr>
          </a:p>
          <a:p>
            <a:pPr algn="l"/>
            <a:endParaRPr lang="en-US" sz="2000" b="0" i="0" u="none" strike="noStrike" baseline="0" dirty="0">
              <a:latin typeface="LMRoman10-Regular"/>
            </a:endParaRPr>
          </a:p>
          <a:p>
            <a:pPr algn="l"/>
            <a:endParaRPr lang="en-US" dirty="0">
              <a:latin typeface="LMRoman10-Regular"/>
            </a:endParaRPr>
          </a:p>
          <a:p>
            <a:pPr algn="l"/>
            <a:endParaRPr lang="en-US" sz="2000" b="0" i="0" u="none" strike="noStrike" baseline="0" dirty="0">
              <a:latin typeface="LMRoman10-Regular"/>
            </a:endParaRPr>
          </a:p>
          <a:p>
            <a:pPr algn="l"/>
            <a:r>
              <a:rPr lang="en-US" sz="2000" b="0" i="0" u="none" strike="noStrike" baseline="0" dirty="0">
                <a:latin typeface="LMRoman10-Regular"/>
              </a:rPr>
              <a:t>iv) Home ownership rate in the United States</a:t>
            </a:r>
          </a:p>
          <a:p>
            <a:pPr marL="0" indent="0" algn="l">
              <a:buNone/>
            </a:pPr>
            <a:r>
              <a:rPr lang="en-US" sz="2000" b="0" i="0" u="none" strike="noStrike" baseline="0" dirty="0">
                <a:latin typeface="LMRoman10-Regular"/>
              </a:rPr>
              <a:t>[Quarterly] [Q1 '65 - Q4'23]</a:t>
            </a:r>
          </a:p>
          <a:p>
            <a:endParaRPr lang="en-IN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91C42A3-9939-E8AD-60B1-45EE8E188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</a:t>
            </a:r>
            <a:endParaRPr lang="en-IN" dirty="0"/>
          </a:p>
        </p:txBody>
      </p:sp>
      <p:pic>
        <p:nvPicPr>
          <p:cNvPr id="6" name="Picture 5" descr="A graph showing a green line&#10;&#10;Description automatically generated">
            <a:extLst>
              <a:ext uri="{FF2B5EF4-FFF2-40B4-BE49-F238E27FC236}">
                <a16:creationId xmlns:a16="http://schemas.microsoft.com/office/drawing/2014/main" id="{853D41CD-4CF3-0D62-7EEC-A0F8053B25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1122" y="1094462"/>
            <a:ext cx="5540478" cy="2770239"/>
          </a:xfrm>
          <a:prstGeom prst="rect">
            <a:avLst/>
          </a:prstGeom>
        </p:spPr>
      </p:pic>
      <p:pic>
        <p:nvPicPr>
          <p:cNvPr id="8" name="Picture 7" descr="A graph showing a graph of a number of homes&#10;&#10;Description automatically generated with medium confidence">
            <a:extLst>
              <a:ext uri="{FF2B5EF4-FFF2-40B4-BE49-F238E27FC236}">
                <a16:creationId xmlns:a16="http://schemas.microsoft.com/office/drawing/2014/main" id="{2204B25A-0121-B25A-18EF-06BFC3CB44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1122" y="3957830"/>
            <a:ext cx="5540478" cy="2770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7433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BAA31D8-9484-1A0A-387F-78267F230BE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0400" y="2044700"/>
            <a:ext cx="4909976" cy="4233197"/>
          </a:xfrm>
        </p:spPr>
        <p:txBody>
          <a:bodyPr/>
          <a:lstStyle/>
          <a:p>
            <a:pPr algn="l"/>
            <a:r>
              <a:rPr lang="en-US" sz="2000" b="0" i="0" u="none" strike="noStrike" baseline="0" dirty="0">
                <a:latin typeface="LMRoman10-Regular"/>
              </a:rPr>
              <a:t>v) 30 Year Fixed Rate Mortgage Average in the United States</a:t>
            </a:r>
          </a:p>
          <a:p>
            <a:pPr marL="0" indent="0" algn="l">
              <a:buNone/>
            </a:pPr>
            <a:r>
              <a:rPr lang="en-US" sz="2000" b="0" i="0" u="none" strike="noStrike" baseline="0" dirty="0">
                <a:latin typeface="LMRoman10-Regular"/>
              </a:rPr>
              <a:t>(MORTGAGE30US) [Weekly] [Apr'71 - Feb'24]</a:t>
            </a:r>
          </a:p>
          <a:p>
            <a:pPr algn="l"/>
            <a:endParaRPr lang="en-US" sz="2000" b="0" i="0" u="none" strike="noStrike" baseline="0" dirty="0">
              <a:latin typeface="LMRoman10-Regular"/>
            </a:endParaRPr>
          </a:p>
          <a:p>
            <a:pPr algn="l"/>
            <a:endParaRPr lang="en-US" dirty="0">
              <a:latin typeface="LMRoman10-Regular"/>
            </a:endParaRPr>
          </a:p>
          <a:p>
            <a:pPr marL="0" indent="0" algn="l">
              <a:buNone/>
            </a:pPr>
            <a:endParaRPr lang="en-US" sz="2000" b="0" i="0" u="none" strike="noStrike" baseline="0" dirty="0">
              <a:latin typeface="LMRoman10-Regular"/>
            </a:endParaRPr>
          </a:p>
          <a:p>
            <a:pPr marL="0" indent="0" algn="l">
              <a:buNone/>
            </a:pPr>
            <a:endParaRPr lang="en-US" sz="2000" b="0" i="0" u="none" strike="noStrike" baseline="0" dirty="0">
              <a:latin typeface="LMRoman10-Regular"/>
            </a:endParaRPr>
          </a:p>
          <a:p>
            <a:pPr algn="l"/>
            <a:r>
              <a:rPr lang="en-US" sz="2000" b="0" i="0" u="none" strike="noStrike" baseline="0" dirty="0">
                <a:latin typeface="LMRoman10-Regular"/>
              </a:rPr>
              <a:t>vi) Consumer Price Index (CPI) for All Urban Consumers: All Items Less Shelter in U.S. City Average</a:t>
            </a:r>
          </a:p>
          <a:p>
            <a:pPr marL="0" indent="0" algn="l">
              <a:buNone/>
            </a:pPr>
            <a:r>
              <a:rPr lang="en-US" sz="2000" b="0" i="0" u="none" strike="noStrike" baseline="0" dirty="0">
                <a:latin typeface="LMRoman10-Regular"/>
              </a:rPr>
              <a:t>(CUSR0000SA0L2) [Monthly] [Jan'47 - Jan'24]</a:t>
            </a:r>
          </a:p>
          <a:p>
            <a:pPr marL="0" indent="0" algn="l">
              <a:buNone/>
            </a:pPr>
            <a:endParaRPr lang="en-IN" dirty="0"/>
          </a:p>
          <a:p>
            <a:endParaRPr lang="en-IN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0C049F4-DEBF-824C-A3ED-B811BD0AF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</a:t>
            </a:r>
            <a:endParaRPr lang="en-IN" dirty="0"/>
          </a:p>
        </p:txBody>
      </p:sp>
      <p:pic>
        <p:nvPicPr>
          <p:cNvPr id="6" name="Picture 5" descr="A graph showing a line graph&#10;&#10;Description automatically generated">
            <a:extLst>
              <a:ext uri="{FF2B5EF4-FFF2-40B4-BE49-F238E27FC236}">
                <a16:creationId xmlns:a16="http://schemas.microsoft.com/office/drawing/2014/main" id="{F44ADE59-43A8-57E7-D218-A8F1CB3184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9584" y="1046722"/>
            <a:ext cx="5532016" cy="2766008"/>
          </a:xfrm>
          <a:prstGeom prst="rect">
            <a:avLst/>
          </a:prstGeom>
        </p:spPr>
      </p:pic>
      <p:pic>
        <p:nvPicPr>
          <p:cNvPr id="8" name="Picture 7" descr="A graph showing the growth of a price&#10;&#10;Description automatically generated">
            <a:extLst>
              <a:ext uri="{FF2B5EF4-FFF2-40B4-BE49-F238E27FC236}">
                <a16:creationId xmlns:a16="http://schemas.microsoft.com/office/drawing/2014/main" id="{9C8E8D86-916B-5A14-145D-D1E01BB094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9584" y="3978420"/>
            <a:ext cx="5532016" cy="2766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3430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FEF304F5-32C5-4869-B185-859B56785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21C28F5-3CA3-4B78-B5C9-550C00BB317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0400" y="2044700"/>
            <a:ext cx="3939592" cy="3560763"/>
          </a:xfrm>
        </p:spPr>
        <p:txBody>
          <a:bodyPr/>
          <a:lstStyle/>
          <a:p>
            <a:pPr algn="l"/>
            <a:r>
              <a:rPr lang="en-US" sz="1800" b="0" i="0" u="none" strike="noStrike" baseline="0" dirty="0">
                <a:latin typeface="LMRoman10-Regular"/>
              </a:rPr>
              <a:t>The objective of the project will be to predict Median Price </a:t>
            </a:r>
            <a:r>
              <a:rPr lang="en-US" sz="1800" b="0" i="1" u="none" strike="noStrike" baseline="0" dirty="0">
                <a:latin typeface="LMRoman10-Italic"/>
              </a:rPr>
              <a:t>(i) </a:t>
            </a:r>
            <a:r>
              <a:rPr lang="en-US" sz="1800" b="0" i="0" u="none" strike="noStrike" baseline="0" dirty="0">
                <a:latin typeface="LMRoman10-Regular"/>
              </a:rPr>
              <a:t>based on four other factors </a:t>
            </a:r>
            <a:r>
              <a:rPr lang="en-US" sz="1800" b="0" i="1" u="none" strike="noStrike" baseline="0" dirty="0">
                <a:latin typeface="LMRoman10-Italic"/>
              </a:rPr>
              <a:t>(ii), (iii), (iv) </a:t>
            </a:r>
            <a:r>
              <a:rPr lang="en-IN" sz="1800" b="0" i="1" u="none" strike="noStrike" baseline="0" dirty="0">
                <a:latin typeface="LMRoman10-Italic"/>
              </a:rPr>
              <a:t>&amp; (v)</a:t>
            </a:r>
            <a:r>
              <a:rPr lang="en-IN" sz="1800" b="0" i="0" u="none" strike="noStrike" baseline="0" dirty="0">
                <a:latin typeface="LMRoman10-Regular"/>
              </a:rPr>
              <a:t>.</a:t>
            </a:r>
            <a:endParaRPr lang="en-US" dirty="0"/>
          </a:p>
          <a:p>
            <a:pPr algn="l"/>
            <a:r>
              <a:rPr lang="en-US" sz="1800" b="0" i="0" u="none" strike="noStrike" baseline="0" dirty="0">
                <a:latin typeface="LMRoman10-Regular"/>
              </a:rPr>
              <a:t>The CPI data </a:t>
            </a:r>
            <a:r>
              <a:rPr lang="en-US" sz="1800" b="0" i="1" u="none" strike="noStrike" baseline="0" dirty="0">
                <a:latin typeface="LMRoman10-Italic"/>
              </a:rPr>
              <a:t>(vi) </a:t>
            </a:r>
            <a:r>
              <a:rPr lang="en-US" sz="1800" b="0" i="0" u="none" strike="noStrike" baseline="0" dirty="0">
                <a:latin typeface="LMRoman10-Regular"/>
              </a:rPr>
              <a:t>will </a:t>
            </a:r>
            <a:r>
              <a:rPr lang="en-US" sz="1800" b="1" i="0" u="none" strike="noStrike" baseline="0" dirty="0">
                <a:latin typeface="LMRoman10-Regular"/>
              </a:rPr>
              <a:t>NOT</a:t>
            </a:r>
            <a:r>
              <a:rPr lang="en-US" sz="1800" b="0" i="0" u="none" strike="noStrike" baseline="0" dirty="0">
                <a:latin typeface="LMRoman10-Regular"/>
              </a:rPr>
              <a:t> be used as a predictor but will be used to adjust Median Price based on </a:t>
            </a:r>
            <a:r>
              <a:rPr lang="en-IN" sz="1800" b="0" i="0" u="none" strike="noStrike" baseline="0" dirty="0">
                <a:latin typeface="LMRoman10-Regular"/>
              </a:rPr>
              <a:t>inflation.</a:t>
            </a:r>
            <a:endParaRPr lang="en-US" dirty="0"/>
          </a:p>
        </p:txBody>
      </p:sp>
      <p:pic>
        <p:nvPicPr>
          <p:cNvPr id="5" name="Picture 4" descr="A graph showing the price of houses sold for the united states&#10;&#10;Description automatically generated">
            <a:extLst>
              <a:ext uri="{FF2B5EF4-FFF2-40B4-BE49-F238E27FC236}">
                <a16:creationId xmlns:a16="http://schemas.microsoft.com/office/drawing/2014/main" id="{41E6F05C-6914-9E7B-FA84-573CC8C1FF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0814" y="1766701"/>
            <a:ext cx="7121524" cy="3560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9010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14F042-4B9C-C406-9444-399E6374BC7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0399" y="2044700"/>
            <a:ext cx="9407331" cy="3560763"/>
          </a:xfrm>
        </p:spPr>
        <p:txBody>
          <a:bodyPr/>
          <a:lstStyle/>
          <a:p>
            <a:r>
              <a:rPr lang="en-US" dirty="0"/>
              <a:t>Find out which (if any) of the four factors have an effect on the Median Sales price of houses sold. </a:t>
            </a:r>
          </a:p>
          <a:p>
            <a:r>
              <a:rPr lang="en-US" dirty="0"/>
              <a:t>Identify factors that have the strongest effect on median prices. </a:t>
            </a:r>
          </a:p>
          <a:p>
            <a:r>
              <a:rPr lang="en-US" b="1" dirty="0"/>
              <a:t>Analysis A </a:t>
            </a:r>
            <a:r>
              <a:rPr lang="en-US" dirty="0"/>
              <a:t>will be used to answer these questions.</a:t>
            </a:r>
          </a:p>
          <a:p>
            <a:r>
              <a:rPr lang="en-US" dirty="0"/>
              <a:t>A </a:t>
            </a:r>
            <a:r>
              <a:rPr lang="en-US" dirty="0" err="1"/>
              <a:t>Regresssion</a:t>
            </a:r>
            <a:r>
              <a:rPr lang="en-US" dirty="0"/>
              <a:t> Analysis will be carried out assuming uncorrelated errors.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1A9308B-14CC-BF45-4640-F9A630A7F3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664923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1308DB-87C1-A069-290E-14C828CCD34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0398" y="2044700"/>
            <a:ext cx="9920515" cy="3560763"/>
          </a:xfrm>
        </p:spPr>
        <p:txBody>
          <a:bodyPr/>
          <a:lstStyle/>
          <a:p>
            <a:r>
              <a:rPr lang="en-US" dirty="0"/>
              <a:t>Model the variance of the errors or residuals in housing prices, which can be seen as a measure of volatility.</a:t>
            </a:r>
          </a:p>
          <a:p>
            <a:r>
              <a:rPr lang="en-US" b="1" dirty="0"/>
              <a:t>Analysis C </a:t>
            </a:r>
            <a:r>
              <a:rPr lang="en-US" dirty="0"/>
              <a:t>will consist of analyzing volatility patterns to better understand these factors.</a:t>
            </a:r>
          </a:p>
          <a:p>
            <a:r>
              <a:rPr lang="en-US" dirty="0"/>
              <a:t>Three ARCH models - GARCH, IGARCH &amp; APARCH - will be used to model the return/growth rate of median prices.</a:t>
            </a:r>
          </a:p>
          <a:p>
            <a:endParaRPr lang="en-IN" dirty="0"/>
          </a:p>
          <a:p>
            <a:endParaRPr lang="en-US" dirty="0"/>
          </a:p>
          <a:p>
            <a:endParaRPr lang="en-IN" b="1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A9D323D-EF77-95B0-A6FE-D673EB268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512138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477E2A-3EDD-0CC9-1571-292341BB312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0400" y="2044700"/>
            <a:ext cx="10984204" cy="4281455"/>
          </a:xfrm>
        </p:spPr>
        <p:txBody>
          <a:bodyPr/>
          <a:lstStyle/>
          <a:p>
            <a:r>
              <a:rPr lang="en-US" dirty="0"/>
              <a:t>STEP 1) The Median Prices (outcome variable) were pre-processed by adjusting for inflation, followed by de-trending and log transformation to make it stationary and homoscedastic.</a:t>
            </a:r>
          </a:p>
          <a:p>
            <a:r>
              <a:rPr lang="en-US" dirty="0"/>
              <a:t>STEP 2) The four predictor variables were converted into quarterly series if they were not already.</a:t>
            </a:r>
          </a:p>
          <a:p>
            <a:r>
              <a:rPr lang="en-US" dirty="0"/>
              <a:t>STEP 3) The Median Price was regressed on time and other predictors to arrive at the full model.</a:t>
            </a:r>
          </a:p>
          <a:p>
            <a:r>
              <a:rPr lang="en-US" dirty="0"/>
              <a:t>STEP 3.5) Multiple model sizes were analyzed to find the optimum model to be selected, based on AIC/BIC criteria.</a:t>
            </a:r>
          </a:p>
          <a:p>
            <a:r>
              <a:rPr lang="en-US" dirty="0"/>
              <a:t>STEP 4) Based on the p/ACF of the residuals, regression with autocorrelated errors was carried out.</a:t>
            </a:r>
            <a:endParaRPr lang="en-IN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900056A-E0D3-028C-E8D3-E8A66CEEDC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399" y="805213"/>
            <a:ext cx="6682793" cy="830997"/>
          </a:xfrm>
        </p:spPr>
        <p:txBody>
          <a:bodyPr/>
          <a:lstStyle/>
          <a:p>
            <a:r>
              <a:rPr lang="en-US" dirty="0"/>
              <a:t>Analysis A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471084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Geometric Presentation">
      <a:dk1>
        <a:sysClr val="windowText" lastClr="000000"/>
      </a:dk1>
      <a:lt1>
        <a:sysClr val="window" lastClr="FFFFFF"/>
      </a:lt1>
      <a:dk2>
        <a:srgbClr val="44546A"/>
      </a:dk2>
      <a:lt2>
        <a:srgbClr val="ACCBF9"/>
      </a:lt2>
      <a:accent1>
        <a:srgbClr val="5C83C4"/>
      </a:accent1>
      <a:accent2>
        <a:srgbClr val="2C599D"/>
      </a:accent2>
      <a:accent3>
        <a:srgbClr val="1A3B70"/>
      </a:accent3>
      <a:accent4>
        <a:srgbClr val="FA6F1A"/>
      </a:accent4>
      <a:accent5>
        <a:srgbClr val="11224E"/>
      </a:accent5>
      <a:accent6>
        <a:srgbClr val="9D90A0"/>
      </a:accent6>
      <a:hlink>
        <a:srgbClr val="9454C3"/>
      </a:hlink>
      <a:folHlink>
        <a:srgbClr val="3EBBF0"/>
      </a:folHlink>
    </a:clrScheme>
    <a:fontScheme name="Custom 147">
      <a:majorFont>
        <a:latin typeface="Corbel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f16411253_LW_v2" id="{C590A786-F65F-42F6-9E48-12C78E3C86B3}" vid="{FEE92C9D-6350-4ECD-87A4-004D12BB2B1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DEA9014-ED64-4558-B1E1-D03F0EE32BEB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05D99ABA-76CE-4A8E-B5F0-C051B96628D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19EB750-A6DA-4BE8-B87B-FC499FE7336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Geometric presentation</Template>
  <TotalTime>1330</TotalTime>
  <Words>1641</Words>
  <Application>Microsoft Office PowerPoint</Application>
  <PresentationFormat>Widescreen</PresentationFormat>
  <Paragraphs>239</Paragraphs>
  <Slides>36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3" baseType="lpstr">
      <vt:lpstr>Arial</vt:lpstr>
      <vt:lpstr>Calibri</vt:lpstr>
      <vt:lpstr>Calibri Light</vt:lpstr>
      <vt:lpstr>LMRoman10-Italic</vt:lpstr>
      <vt:lpstr>LMRoman10-Regular</vt:lpstr>
      <vt:lpstr>Wingdings</vt:lpstr>
      <vt:lpstr>Office Theme</vt:lpstr>
      <vt:lpstr>Understanding Housing Market Trends and Risks </vt:lpstr>
      <vt:lpstr>Introduction</vt:lpstr>
      <vt:lpstr>Dataset</vt:lpstr>
      <vt:lpstr>Dataset</vt:lpstr>
      <vt:lpstr>Dataset</vt:lpstr>
      <vt:lpstr>Objective</vt:lpstr>
      <vt:lpstr>Objective</vt:lpstr>
      <vt:lpstr>Objective</vt:lpstr>
      <vt:lpstr>Analysis A</vt:lpstr>
      <vt:lpstr>Stationarity &amp; Homoscedasticity</vt:lpstr>
      <vt:lpstr>BoxCox Transformation</vt:lpstr>
      <vt:lpstr>Regression Analysis</vt:lpstr>
      <vt:lpstr>Model Selection by Step-wise Algorithm</vt:lpstr>
      <vt:lpstr>Residual Analysis</vt:lpstr>
      <vt:lpstr>Residual Analysis</vt:lpstr>
      <vt:lpstr>Regression with autocorrelated errors</vt:lpstr>
      <vt:lpstr>Forecasting</vt:lpstr>
      <vt:lpstr>Forecasting</vt:lpstr>
      <vt:lpstr>Analysis C</vt:lpstr>
      <vt:lpstr>Generalized Autoregressive Conditional Heteroskedasticity (GARCH)</vt:lpstr>
      <vt:lpstr>ARMA-GARCH Model Selection</vt:lpstr>
      <vt:lpstr>GARCH Model Fit</vt:lpstr>
      <vt:lpstr>GARCH Forecast</vt:lpstr>
      <vt:lpstr>Motivation behind an IGARCH Model</vt:lpstr>
      <vt:lpstr>ARMA-IGRCH Model Selection</vt:lpstr>
      <vt:lpstr>IGARCH Model Fit</vt:lpstr>
      <vt:lpstr>IGARCH Forecast</vt:lpstr>
      <vt:lpstr>Motivation behind an APARCH Model</vt:lpstr>
      <vt:lpstr>ARMA-APRCH Model Selection</vt:lpstr>
      <vt:lpstr>APARCH Model Fit</vt:lpstr>
      <vt:lpstr>APARCH Forecast</vt:lpstr>
      <vt:lpstr>Comparison of Results from the Models Selected</vt:lpstr>
      <vt:lpstr>Model Forecast Comparison</vt:lpstr>
      <vt:lpstr>Model Forecast Comparison</vt:lpstr>
      <vt:lpstr>Conclusion</vt:lpstr>
      <vt:lpstr>Questions?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Understanding Housing Market Trends and Risks</dc:title>
  <dc:creator>Kunal Bhardwaj</dc:creator>
  <cp:lastModifiedBy>Kunal Bhardwaj</cp:lastModifiedBy>
  <cp:revision>26</cp:revision>
  <dcterms:created xsi:type="dcterms:W3CDTF">2024-05-06T06:00:57Z</dcterms:created>
  <dcterms:modified xsi:type="dcterms:W3CDTF">2024-05-07T04:11:16Z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